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60" r:id="rId3"/>
    <p:sldMasterId id="2147483662" r:id="rId4"/>
    <p:sldMasterId id="2147483672" r:id="rId5"/>
  </p:sldMasterIdLst>
  <p:notesMasterIdLst>
    <p:notesMasterId r:id="rId78"/>
  </p:notesMasterIdLst>
  <p:handoutMasterIdLst>
    <p:handoutMasterId r:id="rId79"/>
  </p:handoutMasterIdLst>
  <p:sldIdLst>
    <p:sldId id="280" r:id="rId6"/>
    <p:sldId id="302" r:id="rId7"/>
    <p:sldId id="303" r:id="rId8"/>
    <p:sldId id="276" r:id="rId9"/>
    <p:sldId id="293" r:id="rId10"/>
    <p:sldId id="304" r:id="rId11"/>
    <p:sldId id="308" r:id="rId12"/>
    <p:sldId id="307" r:id="rId13"/>
    <p:sldId id="309" r:id="rId14"/>
    <p:sldId id="294" r:id="rId15"/>
    <p:sldId id="310" r:id="rId16"/>
    <p:sldId id="314" r:id="rId17"/>
    <p:sldId id="313" r:id="rId18"/>
    <p:sldId id="312" r:id="rId19"/>
    <p:sldId id="315" r:id="rId20"/>
    <p:sldId id="311" r:id="rId21"/>
    <p:sldId id="321" r:id="rId22"/>
    <p:sldId id="322" r:id="rId23"/>
    <p:sldId id="323" r:id="rId24"/>
    <p:sldId id="320" r:id="rId25"/>
    <p:sldId id="319" r:id="rId26"/>
    <p:sldId id="324" r:id="rId27"/>
    <p:sldId id="318" r:id="rId28"/>
    <p:sldId id="325" r:id="rId29"/>
    <p:sldId id="326" r:id="rId30"/>
    <p:sldId id="327" r:id="rId31"/>
    <p:sldId id="328" r:id="rId32"/>
    <p:sldId id="329" r:id="rId33"/>
    <p:sldId id="317" r:id="rId34"/>
    <p:sldId id="330" r:id="rId35"/>
    <p:sldId id="316" r:id="rId36"/>
    <p:sldId id="332" r:id="rId37"/>
    <p:sldId id="335" r:id="rId38"/>
    <p:sldId id="331" r:id="rId39"/>
    <p:sldId id="334" r:id="rId40"/>
    <p:sldId id="340" r:id="rId41"/>
    <p:sldId id="341" r:id="rId42"/>
    <p:sldId id="333" r:id="rId43"/>
    <p:sldId id="342" r:id="rId44"/>
    <p:sldId id="339" r:id="rId45"/>
    <p:sldId id="338" r:id="rId46"/>
    <p:sldId id="337" r:id="rId47"/>
    <p:sldId id="345" r:id="rId48"/>
    <p:sldId id="344" r:id="rId49"/>
    <p:sldId id="347" r:id="rId50"/>
    <p:sldId id="346" r:id="rId51"/>
    <p:sldId id="353" r:id="rId52"/>
    <p:sldId id="348" r:id="rId53"/>
    <p:sldId id="343" r:id="rId54"/>
    <p:sldId id="336" r:id="rId55"/>
    <p:sldId id="352" r:id="rId56"/>
    <p:sldId id="351" r:id="rId57"/>
    <p:sldId id="350" r:id="rId58"/>
    <p:sldId id="354" r:id="rId59"/>
    <p:sldId id="355" r:id="rId60"/>
    <p:sldId id="349" r:id="rId61"/>
    <p:sldId id="356" r:id="rId62"/>
    <p:sldId id="357" r:id="rId63"/>
    <p:sldId id="358" r:id="rId64"/>
    <p:sldId id="363" r:id="rId65"/>
    <p:sldId id="359" r:id="rId66"/>
    <p:sldId id="360" r:id="rId67"/>
    <p:sldId id="361" r:id="rId68"/>
    <p:sldId id="371" r:id="rId69"/>
    <p:sldId id="362" r:id="rId70"/>
    <p:sldId id="364" r:id="rId71"/>
    <p:sldId id="365" r:id="rId72"/>
    <p:sldId id="372" r:id="rId73"/>
    <p:sldId id="373" r:id="rId74"/>
    <p:sldId id="366" r:id="rId75"/>
    <p:sldId id="367" r:id="rId76"/>
    <p:sldId id="288" r:id="rId77"/>
  </p:sldIdLst>
  <p:sldSz cx="12192000" cy="6858000"/>
  <p:notesSz cx="6858000" cy="9144000"/>
  <p:custDataLst>
    <p:tags r:id="rId8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9930"/>
    <a:srgbClr val="EBF2F2"/>
    <a:srgbClr val="6DB33F"/>
    <a:srgbClr val="80EA6E"/>
    <a:srgbClr val="9FFFCA"/>
    <a:srgbClr val="FCCFAA"/>
    <a:srgbClr val="C8C8C8"/>
    <a:srgbClr val="FFFFFF"/>
    <a:srgbClr val="9DD9C9"/>
    <a:srgbClr val="D6B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09" autoAdjust="0"/>
    <p:restoredTop sz="95165" autoAdjust="0"/>
  </p:normalViewPr>
  <p:slideViewPr>
    <p:cSldViewPr snapToGrid="0" showGuides="1">
      <p:cViewPr varScale="1">
        <p:scale>
          <a:sx n="81" d="100"/>
          <a:sy n="81" d="100"/>
        </p:scale>
        <p:origin x="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3192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tableStyles" Target="tableStyle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ags" Target="tags/tag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E23121D-534D-C18D-86F2-F8B084E7F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24E421-5F99-33C1-6C60-3D67F5BBC3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1D20C-92F4-4D32-92CD-1278806BF344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CEAC0C-2766-8EA5-AFAC-04E2AE7E12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69A8BD-4CEA-8355-A923-3DE76C6694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7DA4C-D0A3-441A-A01E-F1F72C62F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079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197" y="956241"/>
            <a:ext cx="11060481" cy="5331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单击此处编辑内容</a:t>
            </a:r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E0BD5DE7-58FF-A736-CEC2-C49FBA54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94" y="336399"/>
            <a:ext cx="10858500" cy="4744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2828A69B-715F-4EF1-58FB-A763C01CE99E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09C51A0-F849-48A7-BC23-68B1480BCFB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06715BF8-0A12-5796-1551-488CA6BA7E8B}"/>
              </a:ext>
            </a:extLst>
          </p:cNvPr>
          <p:cNvSpPr txBox="1"/>
          <p:nvPr userDrawn="1"/>
        </p:nvSpPr>
        <p:spPr>
          <a:xfrm>
            <a:off x="4058865" y="2285292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accent1">
                        <a:alpha val="15000"/>
                      </a:schemeClr>
                    </a:gs>
                    <a:gs pos="0">
                      <a:schemeClr val="accent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CONTENT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6B50EE85-71F0-6A4A-F2C6-2ACBA4D846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1132" y="1662411"/>
            <a:ext cx="3692525" cy="2631150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27" name="íşľíďe">
            <a:extLst>
              <a:ext uri="{FF2B5EF4-FFF2-40B4-BE49-F238E27FC236}">
                <a16:creationId xmlns:a16="http://schemas.microsoft.com/office/drawing/2014/main" id="{32B4F824-6998-DCF1-0043-E682C565BE4E}"/>
              </a:ext>
            </a:extLst>
          </p:cNvPr>
          <p:cNvSpPr txBox="1"/>
          <p:nvPr userDrawn="1"/>
        </p:nvSpPr>
        <p:spPr>
          <a:xfrm flipH="1">
            <a:off x="4497713" y="2654820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  <a:endParaRPr lang="zh-CN" altLang="en-US" sz="3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41220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542133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025447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817029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3226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788316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271630" y="3071182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216303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487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7">
            <a:extLst>
              <a:ext uri="{FF2B5EF4-FFF2-40B4-BE49-F238E27FC236}">
                <a16:creationId xmlns:a16="http://schemas.microsoft.com/office/drawing/2014/main" id="{FCDA8ECA-5550-1579-68CA-CC29E9FA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94" y="335203"/>
            <a:ext cx="10858500" cy="4744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F420230-886B-D4D3-2B3C-23A24A3C217F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C47F643-5264-44DA-EC51-A1FD97EB2FD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4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712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606" y="316670"/>
            <a:ext cx="9567459" cy="4744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5775" y="914400"/>
            <a:ext cx="9567863" cy="4891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23313" cy="453281"/>
            <a:chOff x="532462" y="1628775"/>
            <a:chExt cx="1223313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11393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67163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606" y="316670"/>
            <a:ext cx="9567459" cy="4744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5775" y="914400"/>
            <a:ext cx="9567863" cy="4891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23313" cy="453281"/>
            <a:chOff x="532462" y="1628775"/>
            <a:chExt cx="1223313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11393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>
                  <a:solidFill>
                    <a:schemeClr val="accent1"/>
                  </a:solidFill>
                  <a:ea typeface="Alibaba PuHuiTi B" pitchFamily="18" charset="-122"/>
                </a:rPr>
                <a:t>步骤</a:t>
              </a:r>
              <a:endParaRPr lang="zh-CN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997506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1E490B8-2AEA-ACCD-9526-01BED78DEB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4276" flipH="1" flipV="1">
            <a:off x="3592764" y="481454"/>
            <a:ext cx="9317253" cy="6210881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A2C6D317-56F4-9711-5A26-95000236D36F}"/>
              </a:ext>
            </a:extLst>
          </p:cNvPr>
          <p:cNvSpPr/>
          <p:nvPr userDrawn="1"/>
        </p:nvSpPr>
        <p:spPr>
          <a:xfrm>
            <a:off x="375011" y="1961115"/>
            <a:ext cx="220344" cy="2203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B200C4C-3F9D-867C-E497-ADCB7E43A5BB}"/>
              </a:ext>
            </a:extLst>
          </p:cNvPr>
          <p:cNvSpPr/>
          <p:nvPr userDrawn="1"/>
        </p:nvSpPr>
        <p:spPr>
          <a:xfrm>
            <a:off x="2838084" y="-2028162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824A05E-CCAC-E012-444F-D8238FD3ABEF}"/>
              </a:ext>
            </a:extLst>
          </p:cNvPr>
          <p:cNvSpPr/>
          <p:nvPr userDrawn="1"/>
        </p:nvSpPr>
        <p:spPr>
          <a:xfrm>
            <a:off x="4568596" y="-297650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C93AF0E-4B39-C67D-D03D-00737E937EE7}"/>
              </a:ext>
            </a:extLst>
          </p:cNvPr>
          <p:cNvSpPr/>
          <p:nvPr userDrawn="1"/>
        </p:nvSpPr>
        <p:spPr>
          <a:xfrm>
            <a:off x="6170528" y="1304282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2220686"/>
            <a:ext cx="10858500" cy="86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zh-CN" altLang="en-US" sz="4800" b="1" dirty="0">
                <a:solidFill>
                  <a:schemeClr val="accent1"/>
                </a:solidFill>
              </a:defRPr>
            </a:lvl1pPr>
          </a:lstStyle>
          <a:p>
            <a:pPr lvl="0" defTabSz="914354"/>
            <a:r>
              <a:rPr lang="zh-CN" altLang="en-US"/>
              <a:t>点击输入一级标题</a:t>
            </a:r>
            <a:endParaRPr lang="zh-CN" altLang="en-US" dirty="0"/>
          </a:p>
        </p:txBody>
      </p:sp>
      <p:grpSp>
        <p:nvGrpSpPr>
          <p:cNvPr id="6" name="íS1iďê">
            <a:extLst>
              <a:ext uri="{FF2B5EF4-FFF2-40B4-BE49-F238E27FC236}">
                <a16:creationId xmlns:a16="http://schemas.microsoft.com/office/drawing/2014/main" id="{4883F772-DFB6-F082-E942-F47544710FF8}"/>
              </a:ext>
            </a:extLst>
          </p:cNvPr>
          <p:cNvGrpSpPr/>
          <p:nvPr userDrawn="1"/>
        </p:nvGrpSpPr>
        <p:grpSpPr>
          <a:xfrm>
            <a:off x="7262969" y="2396723"/>
            <a:ext cx="435738" cy="435738"/>
            <a:chOff x="7101141" y="4197557"/>
            <a:chExt cx="435738" cy="435738"/>
          </a:xfrm>
        </p:grpSpPr>
        <p:sp>
          <p:nvSpPr>
            <p:cNvPr id="11" name="iS1íḓê">
              <a:extLst>
                <a:ext uri="{FF2B5EF4-FFF2-40B4-BE49-F238E27FC236}">
                  <a16:creationId xmlns:a16="http://schemas.microsoft.com/office/drawing/2014/main" id="{6F73DB22-8BD9-67FD-6EBE-B56D6BF83FC2}"/>
                </a:ext>
              </a:extLst>
            </p:cNvPr>
            <p:cNvSpPr/>
            <p:nvPr/>
          </p:nvSpPr>
          <p:spPr>
            <a:xfrm>
              <a:off x="7101141" y="4197557"/>
              <a:ext cx="435738" cy="4357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î$ľiḓe">
              <a:extLst>
                <a:ext uri="{FF2B5EF4-FFF2-40B4-BE49-F238E27FC236}">
                  <a16:creationId xmlns:a16="http://schemas.microsoft.com/office/drawing/2014/main" id="{82339D60-0D0F-E0A8-9FEF-57B1B018D0C7}"/>
                </a:ext>
              </a:extLst>
            </p:cNvPr>
            <p:cNvSpPr/>
            <p:nvPr/>
          </p:nvSpPr>
          <p:spPr>
            <a:xfrm>
              <a:off x="7252642" y="4348192"/>
              <a:ext cx="132735" cy="1327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C241F82-E1B0-0249-A9D6-2656A3C64C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3586894"/>
            <a:ext cx="4486275" cy="563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/>
              <a:t>点击输入副标题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F4E1EF7-DD7F-C77D-A571-C682C80AC047}"/>
              </a:ext>
            </a:extLst>
          </p:cNvPr>
          <p:cNvSpPr/>
          <p:nvPr userDrawn="1"/>
        </p:nvSpPr>
        <p:spPr>
          <a:xfrm>
            <a:off x="485183" y="1962438"/>
            <a:ext cx="350434" cy="3504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3C9B1B7-3BA3-1D3F-637E-1B77EAD927E4}"/>
              </a:ext>
            </a:extLst>
          </p:cNvPr>
          <p:cNvSpPr txBox="1"/>
          <p:nvPr userDrawn="1"/>
        </p:nvSpPr>
        <p:spPr>
          <a:xfrm>
            <a:off x="660399" y="6213268"/>
            <a:ext cx="8065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i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多一句没有，少一句不行，用更短的时间，教会更实用的技术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76DEFC5-AB31-715D-5481-255694BCA629}"/>
              </a:ext>
            </a:extLst>
          </p:cNvPr>
          <p:cNvSpPr/>
          <p:nvPr userDrawn="1"/>
        </p:nvSpPr>
        <p:spPr>
          <a:xfrm>
            <a:off x="720618" y="6048043"/>
            <a:ext cx="2001676" cy="636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EA3F6F4D-08CF-9E00-D954-69D3520E6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41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完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>
            <a:extLst>
              <a:ext uri="{FF2B5EF4-FFF2-40B4-BE49-F238E27FC236}">
                <a16:creationId xmlns:a16="http://schemas.microsoft.com/office/drawing/2014/main" id="{9C7E64E7-1F0A-79D2-A263-3605467F0B51}"/>
              </a:ext>
            </a:extLst>
          </p:cNvPr>
          <p:cNvSpPr/>
          <p:nvPr userDrawn="1"/>
        </p:nvSpPr>
        <p:spPr>
          <a:xfrm>
            <a:off x="1367628" y="-121375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8A0D84D-155A-2194-ED3A-5A7CB9A4B72A}"/>
              </a:ext>
            </a:extLst>
          </p:cNvPr>
          <p:cNvSpPr/>
          <p:nvPr userDrawn="1"/>
        </p:nvSpPr>
        <p:spPr>
          <a:xfrm>
            <a:off x="3098140" y="51675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F7740DA-4F67-1648-9FE7-BA25A7F2910D}"/>
              </a:ext>
            </a:extLst>
          </p:cNvPr>
          <p:cNvSpPr/>
          <p:nvPr userDrawn="1"/>
        </p:nvSpPr>
        <p:spPr>
          <a:xfrm>
            <a:off x="4700072" y="211869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iṩ1iḍé">
            <a:extLst>
              <a:ext uri="{FF2B5EF4-FFF2-40B4-BE49-F238E27FC236}">
                <a16:creationId xmlns:a16="http://schemas.microsoft.com/office/drawing/2014/main" id="{7F87E56D-6D24-DF28-4A8B-DD94A5588CCD}"/>
              </a:ext>
            </a:extLst>
          </p:cNvPr>
          <p:cNvSpPr/>
          <p:nvPr userDrawn="1"/>
        </p:nvSpPr>
        <p:spPr>
          <a:xfrm>
            <a:off x="0" y="2689964"/>
            <a:ext cx="12192000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7CD92EE-FE45-4CC1-22A5-2D2AFAEDCC3F}"/>
              </a:ext>
            </a:extLst>
          </p:cNvPr>
          <p:cNvGrpSpPr/>
          <p:nvPr userDrawn="1"/>
        </p:nvGrpSpPr>
        <p:grpSpPr>
          <a:xfrm>
            <a:off x="3131925" y="2916806"/>
            <a:ext cx="4953838" cy="853924"/>
            <a:chOff x="3131925" y="2844887"/>
            <a:chExt cx="4953838" cy="853924"/>
          </a:xfrm>
        </p:grpSpPr>
        <p:pic>
          <p:nvPicPr>
            <p:cNvPr id="33" name="图片 1">
              <a:extLst>
                <a:ext uri="{FF2B5EF4-FFF2-40B4-BE49-F238E27FC236}">
                  <a16:creationId xmlns:a16="http://schemas.microsoft.com/office/drawing/2014/main" id="{C64F9D38-0ED4-99F8-903A-45555ADF80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627"/>
            <a:stretch/>
          </p:blipFill>
          <p:spPr bwMode="auto">
            <a:xfrm>
              <a:off x="3131925" y="2844887"/>
              <a:ext cx="2948463" cy="853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2C68E28-2375-6922-E133-284E7821B4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10382" y="3154751"/>
              <a:ext cx="0" cy="3801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C7DE38E-8849-1998-75E8-89E432D90EBE}"/>
                </a:ext>
              </a:extLst>
            </p:cNvPr>
            <p:cNvSpPr txBox="1"/>
            <p:nvPr userDrawn="1"/>
          </p:nvSpPr>
          <p:spPr>
            <a:xfrm>
              <a:off x="6096001" y="3021658"/>
              <a:ext cx="1989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传智教育旗下</a:t>
              </a:r>
              <a:endParaRPr lang="en-US" altLang="zh-CN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高端</a:t>
              </a:r>
              <a:r>
                <a:rPr lang="en-US" altLang="zh-CN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IT</a:t>
              </a:r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教育品牌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003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3296A99-F5C4-3E6A-FF6E-4852C12DEE94}"/>
              </a:ext>
            </a:extLst>
          </p:cNvPr>
          <p:cNvSpPr/>
          <p:nvPr userDrawn="1"/>
        </p:nvSpPr>
        <p:spPr>
          <a:xfrm>
            <a:off x="5174820" y="334440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C6ED1A-7B72-CBE7-8DC0-8CA41549B7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4165" y="2469081"/>
            <a:ext cx="3397250" cy="901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360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F3EC600-D80B-73CA-E06E-8768FDEAA4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2323" y="2679425"/>
            <a:ext cx="884931" cy="4810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029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目录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3296A99-F5C4-3E6A-FF6E-4852C12DEE94}"/>
              </a:ext>
            </a:extLst>
          </p:cNvPr>
          <p:cNvSpPr/>
          <p:nvPr userDrawn="1"/>
        </p:nvSpPr>
        <p:spPr>
          <a:xfrm>
            <a:off x="5174820" y="334440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3AF24492-4E99-231B-3CC0-5126876878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5250" y="2585762"/>
            <a:ext cx="3484714" cy="66833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8D91FFE-8D14-92DF-853D-BD4509B509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85052" y="2526861"/>
            <a:ext cx="879475" cy="78614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 Heavy"/>
                <a:ea typeface="阿里巴巴普惠体 Heavy"/>
                <a:cs typeface="+mn-cs"/>
              </a:rPr>
              <a:t>1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Heavy"/>
              <a:ea typeface="阿里巴巴普惠体 Heavy"/>
              <a:cs typeface="+mn-cs"/>
            </a:endParaRPr>
          </a:p>
        </p:txBody>
      </p:sp>
      <p:sp>
        <p:nvSpPr>
          <p:cNvPr id="2" name="文本占位符 25">
            <a:extLst>
              <a:ext uri="{FF2B5EF4-FFF2-40B4-BE49-F238E27FC236}">
                <a16:creationId xmlns:a16="http://schemas.microsoft.com/office/drawing/2014/main" id="{16A7C205-45D1-F79D-939F-C8FE0D7B4E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1439" y="3306662"/>
            <a:ext cx="3692525" cy="2206679"/>
          </a:xfrm>
          <a:prstGeom prst="rect">
            <a:avLst/>
          </a:prstGeom>
        </p:spPr>
        <p:txBody>
          <a:bodyPr anchor="t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8867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2AF40A4C-1FC6-C591-0585-7320B21E3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9" r:id="rId3"/>
    <p:sldLayoutId id="2147483666" r:id="rId4"/>
    <p:sldLayoutId id="2147483667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95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六边形 63">
            <a:extLst>
              <a:ext uri="{FF2B5EF4-FFF2-40B4-BE49-F238E27FC236}">
                <a16:creationId xmlns:a16="http://schemas.microsoft.com/office/drawing/2014/main" id="{64701D48-3612-F015-7A0D-8329972945A7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7C0C2E-27D7-4123-B01F-3144FCE1E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1" r="31458"/>
          <a:stretch/>
        </p:blipFill>
        <p:spPr>
          <a:xfrm>
            <a:off x="0" y="226026"/>
            <a:ext cx="4021016" cy="5727260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34FB0A6B-66AE-D2A8-FCAE-415D3251A19B}"/>
              </a:ext>
            </a:extLst>
          </p:cNvPr>
          <p:cNvSpPr/>
          <p:nvPr userDrawn="1"/>
        </p:nvSpPr>
        <p:spPr>
          <a:xfrm>
            <a:off x="367090" y="-171481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8539A05-556B-81A4-0795-3B191CB53943}"/>
              </a:ext>
            </a:extLst>
          </p:cNvPr>
          <p:cNvSpPr/>
          <p:nvPr userDrawn="1"/>
        </p:nvSpPr>
        <p:spPr>
          <a:xfrm>
            <a:off x="2097602" y="1569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0CECE50-264B-8294-A89A-D0F8A1907A78}"/>
              </a:ext>
            </a:extLst>
          </p:cNvPr>
          <p:cNvSpPr/>
          <p:nvPr userDrawn="1"/>
        </p:nvSpPr>
        <p:spPr>
          <a:xfrm>
            <a:off x="3699534" y="161763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7E174D6B-A975-223E-7D47-56F22CD52ED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6200000">
            <a:off x="9714885" y="3956140"/>
            <a:ext cx="3017782" cy="2517866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105A365F-E05A-6A26-7E77-E6094786D794}"/>
              </a:ext>
            </a:extLst>
          </p:cNvPr>
          <p:cNvSpPr/>
          <p:nvPr userDrawn="1"/>
        </p:nvSpPr>
        <p:spPr>
          <a:xfrm>
            <a:off x="9005828" y="3429000"/>
            <a:ext cx="3359650" cy="356303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5FC8854-8C90-CD00-F013-8034EF541B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0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六边形 15">
            <a:extLst>
              <a:ext uri="{FF2B5EF4-FFF2-40B4-BE49-F238E27FC236}">
                <a16:creationId xmlns:a16="http://schemas.microsoft.com/office/drawing/2014/main" id="{1B81F0E8-945B-4099-5F07-E0BF1C3FBB59}"/>
              </a:ext>
            </a:extLst>
          </p:cNvPr>
          <p:cNvSpPr/>
          <p:nvPr userDrawn="1"/>
        </p:nvSpPr>
        <p:spPr>
          <a:xfrm>
            <a:off x="555427" y="466809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D22DB145-C6D6-05B9-DD0F-B45A661DEDD2}"/>
              </a:ext>
            </a:extLst>
          </p:cNvPr>
          <p:cNvSpPr/>
          <p:nvPr userDrawn="1"/>
        </p:nvSpPr>
        <p:spPr>
          <a:xfrm>
            <a:off x="232092" y="484693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>
            <a:extLst>
              <a:ext uri="{FF2B5EF4-FFF2-40B4-BE49-F238E27FC236}">
                <a16:creationId xmlns:a16="http://schemas.microsoft.com/office/drawing/2014/main" id="{78E05FA1-1830-1163-CFA5-036858DC6EA2}"/>
              </a:ext>
            </a:extLst>
          </p:cNvPr>
          <p:cNvSpPr/>
          <p:nvPr userDrawn="1"/>
        </p:nvSpPr>
        <p:spPr>
          <a:xfrm>
            <a:off x="1955455" y="570664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六边形 18">
            <a:extLst>
              <a:ext uri="{FF2B5EF4-FFF2-40B4-BE49-F238E27FC236}">
                <a16:creationId xmlns:a16="http://schemas.microsoft.com/office/drawing/2014/main" id="{1D0E7228-5407-1A86-2892-01555374856E}"/>
              </a:ext>
            </a:extLst>
          </p:cNvPr>
          <p:cNvSpPr/>
          <p:nvPr userDrawn="1"/>
        </p:nvSpPr>
        <p:spPr>
          <a:xfrm>
            <a:off x="1627448" y="58816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>
            <a:extLst>
              <a:ext uri="{FF2B5EF4-FFF2-40B4-BE49-F238E27FC236}">
                <a16:creationId xmlns:a16="http://schemas.microsoft.com/office/drawing/2014/main" id="{0CF68392-9E49-E170-4987-E8A7BD1B9171}"/>
              </a:ext>
            </a:extLst>
          </p:cNvPr>
          <p:cNvSpPr/>
          <p:nvPr userDrawn="1"/>
        </p:nvSpPr>
        <p:spPr>
          <a:xfrm>
            <a:off x="1299441" y="60566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BA5C53E6-3097-0BFC-AE3F-DCCC9ABFCC41}"/>
              </a:ext>
            </a:extLst>
          </p:cNvPr>
          <p:cNvSpPr/>
          <p:nvPr userDrawn="1"/>
        </p:nvSpPr>
        <p:spPr>
          <a:xfrm>
            <a:off x="1627447" y="62354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>
            <a:extLst>
              <a:ext uri="{FF2B5EF4-FFF2-40B4-BE49-F238E27FC236}">
                <a16:creationId xmlns:a16="http://schemas.microsoft.com/office/drawing/2014/main" id="{7BB9746F-3D38-1E94-5F40-1229155F902F}"/>
              </a:ext>
            </a:extLst>
          </p:cNvPr>
          <p:cNvSpPr/>
          <p:nvPr userDrawn="1"/>
        </p:nvSpPr>
        <p:spPr>
          <a:xfrm>
            <a:off x="1955453" y="6414297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1B13494D-DE3A-78AB-5BF5-FE26BED9B467}"/>
              </a:ext>
            </a:extLst>
          </p:cNvPr>
          <p:cNvSpPr/>
          <p:nvPr userDrawn="1"/>
        </p:nvSpPr>
        <p:spPr>
          <a:xfrm>
            <a:off x="1955452" y="67719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E64BE27-8CD5-64C8-DA45-C4F450978755}"/>
              </a:ext>
            </a:extLst>
          </p:cNvPr>
          <p:cNvSpPr/>
          <p:nvPr userDrawn="1"/>
        </p:nvSpPr>
        <p:spPr>
          <a:xfrm>
            <a:off x="2339455" y="6414297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9F1A4A4-9140-E9B3-2465-B6C6B116EA24}"/>
              </a:ext>
            </a:extLst>
          </p:cNvPr>
          <p:cNvCxnSpPr>
            <a:cxnSpLocks/>
            <a:stCxn id="17" idx="1"/>
          </p:cNvCxnSpPr>
          <p:nvPr userDrawn="1"/>
        </p:nvCxnSpPr>
        <p:spPr>
          <a:xfrm>
            <a:off x="557568" y="5204599"/>
            <a:ext cx="143106" cy="178833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3816BB5-C9D9-3736-DBE3-5C9D49D12413}"/>
              </a:ext>
            </a:extLst>
          </p:cNvPr>
          <p:cNvCxnSpPr>
            <a:cxnSpLocks/>
          </p:cNvCxnSpPr>
          <p:nvPr userDrawn="1"/>
        </p:nvCxnSpPr>
        <p:spPr>
          <a:xfrm>
            <a:off x="700674" y="5383432"/>
            <a:ext cx="241121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DA4CB6C-9F6A-DE38-1CF8-7B044D099826}"/>
              </a:ext>
            </a:extLst>
          </p:cNvPr>
          <p:cNvCxnSpPr>
            <a:cxnSpLocks/>
          </p:cNvCxnSpPr>
          <p:nvPr userDrawn="1"/>
        </p:nvCxnSpPr>
        <p:spPr>
          <a:xfrm>
            <a:off x="941795" y="5383432"/>
            <a:ext cx="340356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7748247-1ADA-2E10-4A56-8C9F5AFFC19E}"/>
              </a:ext>
            </a:extLst>
          </p:cNvPr>
          <p:cNvCxnSpPr>
            <a:cxnSpLocks/>
          </p:cNvCxnSpPr>
          <p:nvPr userDrawn="1"/>
        </p:nvCxnSpPr>
        <p:spPr>
          <a:xfrm>
            <a:off x="1282151" y="5383432"/>
            <a:ext cx="186338" cy="23514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EBDE2CE-D91D-FCC4-65D8-FFE3C343960A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395" y="5385849"/>
            <a:ext cx="152400" cy="23273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A3CEEE2-A968-7044-8F7E-49924BC5D637}"/>
              </a:ext>
            </a:extLst>
          </p:cNvPr>
          <p:cNvCxnSpPr>
            <a:cxnSpLocks/>
          </p:cNvCxnSpPr>
          <p:nvPr userDrawn="1"/>
        </p:nvCxnSpPr>
        <p:spPr>
          <a:xfrm flipH="1">
            <a:off x="1299441" y="5618580"/>
            <a:ext cx="166612" cy="2689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0E0D50F-A487-0666-EDEC-7D96E6C96427}"/>
              </a:ext>
            </a:extLst>
          </p:cNvPr>
          <p:cNvCxnSpPr>
            <a:cxnSpLocks/>
            <a:endCxn id="20" idx="4"/>
          </p:cNvCxnSpPr>
          <p:nvPr userDrawn="1"/>
        </p:nvCxnSpPr>
        <p:spPr>
          <a:xfrm>
            <a:off x="1298551" y="5885364"/>
            <a:ext cx="90307" cy="171267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A11F5436-5727-F27B-A3D5-C50E7C74359F}"/>
              </a:ext>
            </a:extLst>
          </p:cNvPr>
          <p:cNvCxnSpPr>
            <a:cxnSpLocks/>
          </p:cNvCxnSpPr>
          <p:nvPr userDrawn="1"/>
        </p:nvCxnSpPr>
        <p:spPr>
          <a:xfrm>
            <a:off x="1666204" y="5794086"/>
            <a:ext cx="48130" cy="9127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4418B16-5C08-2DCA-1E88-267BD85D21A1}"/>
              </a:ext>
            </a:extLst>
          </p:cNvPr>
          <p:cNvCxnSpPr>
            <a:cxnSpLocks/>
          </p:cNvCxnSpPr>
          <p:nvPr userDrawn="1"/>
        </p:nvCxnSpPr>
        <p:spPr>
          <a:xfrm flipH="1">
            <a:off x="1666204" y="6593130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632BA59-A547-A328-DF46-1D52B8D165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343704" y="6414297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六边形 49">
            <a:extLst>
              <a:ext uri="{FF2B5EF4-FFF2-40B4-BE49-F238E27FC236}">
                <a16:creationId xmlns:a16="http://schemas.microsoft.com/office/drawing/2014/main" id="{04BF8CAF-E445-183A-C65E-1829BB22BC8B}"/>
              </a:ext>
            </a:extLst>
          </p:cNvPr>
          <p:cNvSpPr/>
          <p:nvPr userDrawn="1"/>
        </p:nvSpPr>
        <p:spPr>
          <a:xfrm>
            <a:off x="974992" y="3820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六边形 50">
            <a:extLst>
              <a:ext uri="{FF2B5EF4-FFF2-40B4-BE49-F238E27FC236}">
                <a16:creationId xmlns:a16="http://schemas.microsoft.com/office/drawing/2014/main" id="{F306C9B1-841C-DF4D-BC43-C866751AD001}"/>
              </a:ext>
            </a:extLst>
          </p:cNvPr>
          <p:cNvSpPr/>
          <p:nvPr userDrawn="1"/>
        </p:nvSpPr>
        <p:spPr>
          <a:xfrm>
            <a:off x="646985" y="5570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六边形 51">
            <a:extLst>
              <a:ext uri="{FF2B5EF4-FFF2-40B4-BE49-F238E27FC236}">
                <a16:creationId xmlns:a16="http://schemas.microsoft.com/office/drawing/2014/main" id="{B44FB676-9474-6E0D-E798-28692E8DD457}"/>
              </a:ext>
            </a:extLst>
          </p:cNvPr>
          <p:cNvSpPr/>
          <p:nvPr userDrawn="1"/>
        </p:nvSpPr>
        <p:spPr>
          <a:xfrm>
            <a:off x="318978" y="73202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六边形 52">
            <a:extLst>
              <a:ext uri="{FF2B5EF4-FFF2-40B4-BE49-F238E27FC236}">
                <a16:creationId xmlns:a16="http://schemas.microsoft.com/office/drawing/2014/main" id="{234CC26C-FACC-3DED-3F34-5D2FBCA21311}"/>
              </a:ext>
            </a:extLst>
          </p:cNvPr>
          <p:cNvSpPr/>
          <p:nvPr userDrawn="1"/>
        </p:nvSpPr>
        <p:spPr>
          <a:xfrm>
            <a:off x="320061" y="1085846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六边形 53">
            <a:extLst>
              <a:ext uri="{FF2B5EF4-FFF2-40B4-BE49-F238E27FC236}">
                <a16:creationId xmlns:a16="http://schemas.microsoft.com/office/drawing/2014/main" id="{27BFDA2D-5453-0AAC-FA6D-80640A23E4CE}"/>
              </a:ext>
            </a:extLst>
          </p:cNvPr>
          <p:cNvSpPr/>
          <p:nvPr userDrawn="1"/>
        </p:nvSpPr>
        <p:spPr>
          <a:xfrm>
            <a:off x="1193162" y="902636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6E4D0E4-FCF3-BB9C-5A85-F8866579A681}"/>
              </a:ext>
            </a:extLst>
          </p:cNvPr>
          <p:cNvCxnSpPr>
            <a:cxnSpLocks/>
            <a:endCxn id="54" idx="4"/>
          </p:cNvCxnSpPr>
          <p:nvPr userDrawn="1"/>
        </p:nvCxnSpPr>
        <p:spPr>
          <a:xfrm>
            <a:off x="1286822" y="73759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5447903-F4ED-0ED7-ACFA-0D1874C73166}"/>
              </a:ext>
            </a:extLst>
          </p:cNvPr>
          <p:cNvCxnSpPr>
            <a:cxnSpLocks/>
          </p:cNvCxnSpPr>
          <p:nvPr userDrawn="1"/>
        </p:nvCxnSpPr>
        <p:spPr>
          <a:xfrm>
            <a:off x="974992" y="90043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4B5F0C7E-934E-B416-B2C1-0ED3E1158D1B}"/>
              </a:ext>
            </a:extLst>
          </p:cNvPr>
          <p:cNvCxnSpPr>
            <a:cxnSpLocks/>
            <a:endCxn id="54" idx="5"/>
          </p:cNvCxnSpPr>
          <p:nvPr userDrawn="1"/>
        </p:nvCxnSpPr>
        <p:spPr>
          <a:xfrm flipH="1">
            <a:off x="1881300" y="902636"/>
            <a:ext cx="800116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六边形 61">
            <a:extLst>
              <a:ext uri="{FF2B5EF4-FFF2-40B4-BE49-F238E27FC236}">
                <a16:creationId xmlns:a16="http://schemas.microsoft.com/office/drawing/2014/main" id="{E92D5E4E-5463-D659-E88A-9B0E73E8F50A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F6DAED8-09BD-99BA-55B5-30C06550058A}"/>
              </a:ext>
            </a:extLst>
          </p:cNvPr>
          <p:cNvSpPr/>
          <p:nvPr userDrawn="1"/>
        </p:nvSpPr>
        <p:spPr>
          <a:xfrm>
            <a:off x="-13621" y="0"/>
            <a:ext cx="3359650" cy="6858000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iṩ1iḍé">
            <a:extLst>
              <a:ext uri="{FF2B5EF4-FFF2-40B4-BE49-F238E27FC236}">
                <a16:creationId xmlns:a16="http://schemas.microsoft.com/office/drawing/2014/main" id="{CC34B1B4-6FB3-BEC2-20A8-5483C6F96776}"/>
              </a:ext>
            </a:extLst>
          </p:cNvPr>
          <p:cNvSpPr/>
          <p:nvPr userDrawn="1"/>
        </p:nvSpPr>
        <p:spPr>
          <a:xfrm>
            <a:off x="0" y="2689964"/>
            <a:ext cx="3798317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BB2F55FB-496C-E74E-1C82-4652339E01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8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538EF61-0CF6-2735-4654-C2F60C1B5FB3}"/>
              </a:ext>
            </a:extLst>
          </p:cNvPr>
          <p:cNvSpPr/>
          <p:nvPr userDrawn="1"/>
        </p:nvSpPr>
        <p:spPr>
          <a:xfrm>
            <a:off x="-2775487" y="-1213758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598458E-0E6D-4FB0-21B2-2EA0673032D8}"/>
              </a:ext>
            </a:extLst>
          </p:cNvPr>
          <p:cNvSpPr/>
          <p:nvPr userDrawn="1"/>
        </p:nvSpPr>
        <p:spPr>
          <a:xfrm>
            <a:off x="-1044975" y="516754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22B59B6-AE89-188C-D588-A8407EC0DAF4}"/>
              </a:ext>
            </a:extLst>
          </p:cNvPr>
          <p:cNvSpPr/>
          <p:nvPr userDrawn="1"/>
        </p:nvSpPr>
        <p:spPr>
          <a:xfrm>
            <a:off x="556957" y="2118686"/>
            <a:ext cx="2620620" cy="26206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1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spring.io/spring-boot/docs/3.1.3/reference/htmlsingle/#using.build-systems.starter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2.png"/><Relationship Id="rId7" Type="http://schemas.openxmlformats.org/officeDocument/2006/relationships/image" Target="../media/image5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1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hyperlink" Target="https://spring.io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7.png"/><Relationship Id="rId2" Type="http://schemas.openxmlformats.org/officeDocument/2006/relationships/hyperlink" Target="https://spring.io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svg"/><Relationship Id="rId5" Type="http://schemas.openxmlformats.org/officeDocument/2006/relationships/image" Target="../media/image19.pn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E114D5-9D49-7225-E5E2-41EB2357CF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后端开发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966428-CCB2-BA20-6795-2C913DCE3A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3586894"/>
            <a:ext cx="3597275" cy="563562"/>
          </a:xfrm>
        </p:spPr>
        <p:txBody>
          <a:bodyPr/>
          <a:lstStyle/>
          <a:p>
            <a:r>
              <a:rPr lang="en-US" altLang="zh-CN" sz="2400"/>
              <a:t>Web</a:t>
            </a:r>
            <a:r>
              <a:rPr lang="zh-CN" altLang="en-US" sz="2400"/>
              <a:t>基础知识</a:t>
            </a:r>
          </a:p>
        </p:txBody>
      </p:sp>
    </p:spTree>
    <p:extLst>
      <p:ext uri="{BB962C8B-B14F-4D97-AF65-F5344CB8AC3E}">
        <p14:creationId xmlns:p14="http://schemas.microsoft.com/office/powerpoint/2010/main" val="1535538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3B98B06-91F2-0807-1E77-22BEEAB33B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5249" y="2585762"/>
            <a:ext cx="5000985" cy="668338"/>
          </a:xfrm>
        </p:spPr>
        <p:txBody>
          <a:bodyPr/>
          <a:lstStyle/>
          <a:p>
            <a:r>
              <a:rPr lang="en-US" altLang="zh-CN"/>
              <a:t>SpringBoot Web</a:t>
            </a:r>
            <a:r>
              <a:rPr lang="zh-CN" altLang="en-US"/>
              <a:t>入门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24C88B-BEC0-2D73-137B-FF4516AD47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360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D05F7B-9E33-FFC4-6CCF-1A5663295D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chemeClr val="accent1"/>
                </a:solidFill>
              </a:rPr>
              <a:t>入门程序</a:t>
            </a:r>
            <a:endParaRPr lang="en-US" altLang="zh-CN">
              <a:solidFill>
                <a:schemeClr val="accent1"/>
              </a:solidFill>
            </a:endParaRPr>
          </a:p>
          <a:p>
            <a:r>
              <a:rPr lang="zh-CN" altLang="en-US"/>
              <a:t>入门程序剖析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7994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02B31D-C72F-7ACF-E03C-251671D8C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47441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需求：基于</a:t>
            </a:r>
            <a:r>
              <a:rPr lang="en-US" altLang="zh-CN">
                <a:latin typeface="Fira Code" panose="020B0809050000020004" pitchFamily="49" charset="0"/>
              </a:rPr>
              <a:t>SpringBoot</a:t>
            </a:r>
            <a:r>
              <a:rPr lang="zh-CN" altLang="en-US">
                <a:latin typeface="Fira Code" panose="020B0809050000020004" pitchFamily="49" charset="0"/>
              </a:rPr>
              <a:t>开发一个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Web</a:t>
            </a:r>
            <a:r>
              <a:rPr lang="zh-CN" altLang="en-US">
                <a:latin typeface="Fira Code" panose="020B0809050000020004" pitchFamily="49" charset="0"/>
              </a:rPr>
              <a:t>应用，浏览器发起请求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/hello</a:t>
            </a:r>
            <a:r>
              <a:rPr lang="zh-CN" altLang="en-US">
                <a:latin typeface="Fira Code" panose="020B0809050000020004" pitchFamily="49" charset="0"/>
              </a:rPr>
              <a:t>之后，给浏览器返回一个字符串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"Hello Xxx"</a:t>
            </a:r>
            <a:r>
              <a:rPr lang="zh-CN" altLang="en-US">
                <a:latin typeface="Fira Code" panose="020B0809050000020004" pitchFamily="49" charset="0"/>
              </a:rPr>
              <a:t>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88B3783-FA51-DE0E-81FF-F0C3B77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入门程序</a:t>
            </a:r>
          </a:p>
        </p:txBody>
      </p:sp>
      <p:cxnSp>
        <p:nvCxnSpPr>
          <p:cNvPr id="7" name="!!直接箭头连接符 10">
            <a:extLst>
              <a:ext uri="{FF2B5EF4-FFF2-40B4-BE49-F238E27FC236}">
                <a16:creationId xmlns:a16="http://schemas.microsoft.com/office/drawing/2014/main" id="{321D059E-5517-6C9D-D62F-3079FD29E3EA}"/>
              </a:ext>
            </a:extLst>
          </p:cNvPr>
          <p:cNvCxnSpPr>
            <a:cxnSpLocks/>
          </p:cNvCxnSpPr>
          <p:nvPr/>
        </p:nvCxnSpPr>
        <p:spPr>
          <a:xfrm>
            <a:off x="2435700" y="3862595"/>
            <a:ext cx="7118608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B9E239E7-6109-2D11-BE5D-9294C24F1D0E}"/>
              </a:ext>
            </a:extLst>
          </p:cNvPr>
          <p:cNvSpPr txBox="1"/>
          <p:nvPr/>
        </p:nvSpPr>
        <p:spPr>
          <a:xfrm>
            <a:off x="3985171" y="3585235"/>
            <a:ext cx="39419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300" b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http://localhost:8080/hello?name=Heima</a:t>
            </a:r>
            <a:endParaRPr lang="zh-CN" altLang="en-US" sz="1300" b="1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" name="!!直接箭头连接符 12">
            <a:extLst>
              <a:ext uri="{FF2B5EF4-FFF2-40B4-BE49-F238E27FC236}">
                <a16:creationId xmlns:a16="http://schemas.microsoft.com/office/drawing/2014/main" id="{01F84DDA-6AAA-5516-709E-F2CCCCB36920}"/>
              </a:ext>
            </a:extLst>
          </p:cNvPr>
          <p:cNvCxnSpPr>
            <a:cxnSpLocks/>
          </p:cNvCxnSpPr>
          <p:nvPr/>
        </p:nvCxnSpPr>
        <p:spPr>
          <a:xfrm flipH="1">
            <a:off x="2435700" y="4133754"/>
            <a:ext cx="7118608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B5A9E571-FB78-C83B-EE00-41D6DA30A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233" y="3608744"/>
            <a:ext cx="852708" cy="840439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A0EBF5A6-5886-22B6-5150-6DE31BFC16B8}"/>
              </a:ext>
            </a:extLst>
          </p:cNvPr>
          <p:cNvGrpSpPr/>
          <p:nvPr/>
        </p:nvGrpSpPr>
        <p:grpSpPr>
          <a:xfrm>
            <a:off x="9688360" y="3413165"/>
            <a:ext cx="1095613" cy="1160948"/>
            <a:chOff x="7600330" y="2513839"/>
            <a:chExt cx="1095613" cy="1160948"/>
          </a:xfrm>
        </p:grpSpPr>
        <p:sp>
          <p:nvSpPr>
            <p:cNvPr id="12" name="圆角矩形 81">
              <a:extLst>
                <a:ext uri="{FF2B5EF4-FFF2-40B4-BE49-F238E27FC236}">
                  <a16:creationId xmlns:a16="http://schemas.microsoft.com/office/drawing/2014/main" id="{1302975D-8C95-436A-B048-B00ABBE56483}"/>
                </a:ext>
              </a:extLst>
            </p:cNvPr>
            <p:cNvSpPr/>
            <p:nvPr/>
          </p:nvSpPr>
          <p:spPr>
            <a:xfrm>
              <a:off x="7668461" y="2567044"/>
              <a:ext cx="950032" cy="32800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E3B87D8-E0D4-C3D5-0A3F-26C2CEC4E845}"/>
                </a:ext>
              </a:extLst>
            </p:cNvPr>
            <p:cNvCxnSpPr/>
            <p:nvPr/>
          </p:nvCxnSpPr>
          <p:spPr>
            <a:xfrm>
              <a:off x="8293825" y="271073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E532500-4AB9-A76D-29DA-28410D3A5BD9}"/>
                </a:ext>
              </a:extLst>
            </p:cNvPr>
            <p:cNvCxnSpPr/>
            <p:nvPr/>
          </p:nvCxnSpPr>
          <p:spPr>
            <a:xfrm>
              <a:off x="8293825" y="275137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BFB72E9-432A-48CA-A2C7-4EE1A083612A}"/>
                </a:ext>
              </a:extLst>
            </p:cNvPr>
            <p:cNvCxnSpPr/>
            <p:nvPr/>
          </p:nvCxnSpPr>
          <p:spPr>
            <a:xfrm>
              <a:off x="8293824" y="279201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圆角矩形 97">
              <a:extLst>
                <a:ext uri="{FF2B5EF4-FFF2-40B4-BE49-F238E27FC236}">
                  <a16:creationId xmlns:a16="http://schemas.microsoft.com/office/drawing/2014/main" id="{99EB0203-1AC5-15F1-FB3F-7C7ECF2CF7EB}"/>
                </a:ext>
              </a:extLst>
            </p:cNvPr>
            <p:cNvSpPr/>
            <p:nvPr/>
          </p:nvSpPr>
          <p:spPr>
            <a:xfrm>
              <a:off x="7600330" y="2513839"/>
              <a:ext cx="1095613" cy="1160948"/>
            </a:xfrm>
            <a:prstGeom prst="roundRect">
              <a:avLst>
                <a:gd name="adj" fmla="val 5202"/>
              </a:avLst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5A1F8CDD-6067-CEBE-F1B4-B3C381F70A24}"/>
                </a:ext>
              </a:extLst>
            </p:cNvPr>
            <p:cNvSpPr/>
            <p:nvPr/>
          </p:nvSpPr>
          <p:spPr>
            <a:xfrm>
              <a:off x="7716520" y="2751370"/>
              <a:ext cx="80733" cy="807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6832991-3CE9-CB52-0042-DCD730E3DAEA}"/>
                </a:ext>
              </a:extLst>
            </p:cNvPr>
            <p:cNvCxnSpPr/>
            <p:nvPr/>
          </p:nvCxnSpPr>
          <p:spPr>
            <a:xfrm>
              <a:off x="8293824" y="283210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圆角矩形 81">
              <a:extLst>
                <a:ext uri="{FF2B5EF4-FFF2-40B4-BE49-F238E27FC236}">
                  <a16:creationId xmlns:a16="http://schemas.microsoft.com/office/drawing/2014/main" id="{2CBA9833-6DBE-A6AB-ED39-D7A3169A5B20}"/>
                </a:ext>
              </a:extLst>
            </p:cNvPr>
            <p:cNvSpPr/>
            <p:nvPr/>
          </p:nvSpPr>
          <p:spPr>
            <a:xfrm>
              <a:off x="7673437" y="2935147"/>
              <a:ext cx="950032" cy="32800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DF80F3A-1C7F-61AB-E0A9-6FD49B578966}"/>
                </a:ext>
              </a:extLst>
            </p:cNvPr>
            <p:cNvCxnSpPr/>
            <p:nvPr/>
          </p:nvCxnSpPr>
          <p:spPr>
            <a:xfrm>
              <a:off x="8298801" y="3078833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7DB9897-B6E7-EDD1-BC52-B2BB649AD9C1}"/>
                </a:ext>
              </a:extLst>
            </p:cNvPr>
            <p:cNvCxnSpPr/>
            <p:nvPr/>
          </p:nvCxnSpPr>
          <p:spPr>
            <a:xfrm>
              <a:off x="8298801" y="3119473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3649133-BA0C-BE2B-3A95-C255200C0D8B}"/>
                </a:ext>
              </a:extLst>
            </p:cNvPr>
            <p:cNvCxnSpPr/>
            <p:nvPr/>
          </p:nvCxnSpPr>
          <p:spPr>
            <a:xfrm>
              <a:off x="8298800" y="3160113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DCEB053-C47A-A241-4E94-1FAF7B71821C}"/>
                </a:ext>
              </a:extLst>
            </p:cNvPr>
            <p:cNvSpPr/>
            <p:nvPr/>
          </p:nvSpPr>
          <p:spPr>
            <a:xfrm>
              <a:off x="7721496" y="3119473"/>
              <a:ext cx="86157" cy="86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443A8119-53C5-E0FB-178E-E83CF9FC7CC3}"/>
                </a:ext>
              </a:extLst>
            </p:cNvPr>
            <p:cNvCxnSpPr/>
            <p:nvPr/>
          </p:nvCxnSpPr>
          <p:spPr>
            <a:xfrm>
              <a:off x="8298800" y="3200208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圆角矩形 81">
              <a:extLst>
                <a:ext uri="{FF2B5EF4-FFF2-40B4-BE49-F238E27FC236}">
                  <a16:creationId xmlns:a16="http://schemas.microsoft.com/office/drawing/2014/main" id="{8F4B24EA-0019-2FAE-BA60-85D8A147F42C}"/>
                </a:ext>
              </a:extLst>
            </p:cNvPr>
            <p:cNvSpPr/>
            <p:nvPr/>
          </p:nvSpPr>
          <p:spPr>
            <a:xfrm>
              <a:off x="7668461" y="3300399"/>
              <a:ext cx="950032" cy="32800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51781C2-F419-0649-E08B-808F2C4B39A5}"/>
                </a:ext>
              </a:extLst>
            </p:cNvPr>
            <p:cNvCxnSpPr/>
            <p:nvPr/>
          </p:nvCxnSpPr>
          <p:spPr>
            <a:xfrm>
              <a:off x="8293825" y="344408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49CDF787-3C17-486E-0DDE-DCD3F9C59A03}"/>
                </a:ext>
              </a:extLst>
            </p:cNvPr>
            <p:cNvCxnSpPr/>
            <p:nvPr/>
          </p:nvCxnSpPr>
          <p:spPr>
            <a:xfrm>
              <a:off x="8293825" y="348472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2764232-F301-E3C5-377D-5AFF6136EDD2}"/>
                </a:ext>
              </a:extLst>
            </p:cNvPr>
            <p:cNvCxnSpPr/>
            <p:nvPr/>
          </p:nvCxnSpPr>
          <p:spPr>
            <a:xfrm>
              <a:off x="8293824" y="352536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6EF7583-7FF3-02AA-4E25-C002BA32C72B}"/>
                </a:ext>
              </a:extLst>
            </p:cNvPr>
            <p:cNvSpPr/>
            <p:nvPr/>
          </p:nvSpPr>
          <p:spPr>
            <a:xfrm>
              <a:off x="7716520" y="3484725"/>
              <a:ext cx="87760" cy="87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A69664E6-416B-48AB-41C6-6867163D0B35}"/>
                </a:ext>
              </a:extLst>
            </p:cNvPr>
            <p:cNvCxnSpPr/>
            <p:nvPr/>
          </p:nvCxnSpPr>
          <p:spPr>
            <a:xfrm>
              <a:off x="8293824" y="356546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397348BC-E8D2-CA22-6408-A4B69DBA109C}"/>
              </a:ext>
            </a:extLst>
          </p:cNvPr>
          <p:cNvSpPr txBox="1"/>
          <p:nvPr/>
        </p:nvSpPr>
        <p:spPr>
          <a:xfrm>
            <a:off x="5124983" y="4151470"/>
            <a:ext cx="16623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300" b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 Heima ~"</a:t>
            </a:r>
            <a:endParaRPr lang="zh-CN" altLang="en-US" sz="1300" b="1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9B7B240B-68A8-8CAF-43F0-35B2F6824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658" y="3986951"/>
            <a:ext cx="767996" cy="58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6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021F19B-ED0B-3539-B3EC-AE19C9FA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SpringBootWeb</a:t>
            </a:r>
            <a:r>
              <a:rPr lang="zh-CN" altLang="en-US"/>
              <a:t>入门程序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9C939B0-679D-DF5A-6DC2-5CB127D3B3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847" y="914400"/>
            <a:ext cx="10776791" cy="90895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600">
                <a:latin typeface="Fira Code" panose="020B0809050000020004" pitchFamily="49" charset="0"/>
                <a:ea typeface="Alibaba PuHuiTi R" pitchFamily="18" charset="-122"/>
                <a:cs typeface="Alibaba PuHuiTi R" pitchFamily="18" charset="-122"/>
              </a:rPr>
              <a:t>①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  <a:cs typeface="Alibaba PuHuiTi R" pitchFamily="18" charset="-122"/>
              </a:rPr>
              <a:t>.</a:t>
            </a:r>
            <a:r>
              <a:rPr lang="zh-CN" altLang="en-US" sz="1600">
                <a:latin typeface="Fira Code" panose="020B0809050000020004" pitchFamily="49" charset="0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sz="1600">
                <a:latin typeface="Fira Code" panose="020B0809050000020004" pitchFamily="49" charset="0"/>
              </a:rPr>
              <a:t>创建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springboot</a:t>
            </a:r>
            <a:r>
              <a:rPr lang="zh-CN" altLang="en-US" sz="1600">
                <a:latin typeface="Fira Code" panose="020B0809050000020004" pitchFamily="49" charset="0"/>
              </a:rPr>
              <a:t>工程，并勾选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web</a:t>
            </a:r>
            <a:r>
              <a:rPr lang="zh-CN" altLang="en-US" sz="1600">
                <a:latin typeface="Fira Code" panose="020B0809050000020004" pitchFamily="49" charset="0"/>
              </a:rPr>
              <a:t>开发相关依赖。</a:t>
            </a:r>
            <a:endParaRPr lang="en-US" altLang="zh-CN" sz="160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600">
                <a:latin typeface="Fira Code" panose="020B0809050000020004" pitchFamily="49" charset="0"/>
              </a:rPr>
              <a:t>②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. </a:t>
            </a:r>
            <a:r>
              <a:rPr lang="zh-CN" altLang="en-US" sz="1600">
                <a:latin typeface="Fira Code" panose="020B0809050000020004" pitchFamily="49" charset="0"/>
              </a:rPr>
              <a:t>定义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HelloController</a:t>
            </a:r>
            <a:r>
              <a:rPr lang="zh-CN" altLang="en-US" sz="1600">
                <a:latin typeface="Fira Code" panose="020B0809050000020004" pitchFamily="49" charset="0"/>
              </a:rPr>
              <a:t>类，添加方法 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hello</a:t>
            </a:r>
            <a:r>
              <a:rPr lang="zh-CN" altLang="en-US" sz="1600">
                <a:latin typeface="Fira Code" panose="020B0809050000020004" pitchFamily="49" charset="0"/>
              </a:rPr>
              <a:t>，并添加注解。</a:t>
            </a:r>
            <a:endParaRPr lang="en-US" altLang="zh-CN" sz="160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cxnSp>
        <p:nvCxnSpPr>
          <p:cNvPr id="8" name="!!直接箭头连接符 10">
            <a:extLst>
              <a:ext uri="{FF2B5EF4-FFF2-40B4-BE49-F238E27FC236}">
                <a16:creationId xmlns:a16="http://schemas.microsoft.com/office/drawing/2014/main" id="{976F96EB-D1CA-3161-C373-1B7E50BCF4BE}"/>
              </a:ext>
            </a:extLst>
          </p:cNvPr>
          <p:cNvCxnSpPr>
            <a:cxnSpLocks/>
          </p:cNvCxnSpPr>
          <p:nvPr/>
        </p:nvCxnSpPr>
        <p:spPr>
          <a:xfrm>
            <a:off x="7327581" y="1152256"/>
            <a:ext cx="3829911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E3DFA61-E11D-A23B-360A-32A8905A5253}"/>
              </a:ext>
            </a:extLst>
          </p:cNvPr>
          <p:cNvSpPr txBox="1"/>
          <p:nvPr/>
        </p:nvSpPr>
        <p:spPr>
          <a:xfrm>
            <a:off x="8121748" y="915764"/>
            <a:ext cx="28407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00" b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http://localhost:8080/hello?name=Heima</a:t>
            </a:r>
            <a:endParaRPr lang="zh-CN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!!直接箭头连接符 12">
            <a:extLst>
              <a:ext uri="{FF2B5EF4-FFF2-40B4-BE49-F238E27FC236}">
                <a16:creationId xmlns:a16="http://schemas.microsoft.com/office/drawing/2014/main" id="{74F5040E-D8E1-C511-9092-F884979CAB28}"/>
              </a:ext>
            </a:extLst>
          </p:cNvPr>
          <p:cNvCxnSpPr>
            <a:cxnSpLocks/>
          </p:cNvCxnSpPr>
          <p:nvPr/>
        </p:nvCxnSpPr>
        <p:spPr>
          <a:xfrm flipH="1">
            <a:off x="7327581" y="1298143"/>
            <a:ext cx="3829911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A7AE8E91-D2AF-4242-49DE-C651AB9FA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883" y="1015680"/>
            <a:ext cx="458769" cy="45216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57268DBD-1CB9-B185-7E9B-F6A9CD69468A}"/>
              </a:ext>
            </a:extLst>
          </p:cNvPr>
          <p:cNvGrpSpPr/>
          <p:nvPr/>
        </p:nvGrpSpPr>
        <p:grpSpPr>
          <a:xfrm>
            <a:off x="11229614" y="910456"/>
            <a:ext cx="589455" cy="624607"/>
            <a:chOff x="7600330" y="2513839"/>
            <a:chExt cx="1095613" cy="1160948"/>
          </a:xfrm>
        </p:grpSpPr>
        <p:sp>
          <p:nvSpPr>
            <p:cNvPr id="13" name="圆角矩形 81">
              <a:extLst>
                <a:ext uri="{FF2B5EF4-FFF2-40B4-BE49-F238E27FC236}">
                  <a16:creationId xmlns:a16="http://schemas.microsoft.com/office/drawing/2014/main" id="{D8FCCD05-8FC5-8ACD-1BCC-268E41F9337F}"/>
                </a:ext>
              </a:extLst>
            </p:cNvPr>
            <p:cNvSpPr/>
            <p:nvPr/>
          </p:nvSpPr>
          <p:spPr>
            <a:xfrm>
              <a:off x="7668461" y="2567044"/>
              <a:ext cx="950032" cy="32800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584D295-5446-1343-9111-321675EEB6E8}"/>
                </a:ext>
              </a:extLst>
            </p:cNvPr>
            <p:cNvCxnSpPr/>
            <p:nvPr/>
          </p:nvCxnSpPr>
          <p:spPr>
            <a:xfrm>
              <a:off x="8293825" y="271073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0296CF5-E765-DDC9-502F-B714833DDFB0}"/>
                </a:ext>
              </a:extLst>
            </p:cNvPr>
            <p:cNvCxnSpPr/>
            <p:nvPr/>
          </p:nvCxnSpPr>
          <p:spPr>
            <a:xfrm>
              <a:off x="8293825" y="275137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8F5D423C-6F16-4B02-D5DB-4B646996C306}"/>
                </a:ext>
              </a:extLst>
            </p:cNvPr>
            <p:cNvCxnSpPr/>
            <p:nvPr/>
          </p:nvCxnSpPr>
          <p:spPr>
            <a:xfrm>
              <a:off x="8293824" y="279201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圆角矩形 97">
              <a:extLst>
                <a:ext uri="{FF2B5EF4-FFF2-40B4-BE49-F238E27FC236}">
                  <a16:creationId xmlns:a16="http://schemas.microsoft.com/office/drawing/2014/main" id="{B25BE0DA-786A-4972-0D94-E2D2EBD2C1D0}"/>
                </a:ext>
              </a:extLst>
            </p:cNvPr>
            <p:cNvSpPr/>
            <p:nvPr/>
          </p:nvSpPr>
          <p:spPr>
            <a:xfrm>
              <a:off x="7600330" y="2513839"/>
              <a:ext cx="1095613" cy="1160948"/>
            </a:xfrm>
            <a:prstGeom prst="roundRect">
              <a:avLst>
                <a:gd name="adj" fmla="val 5202"/>
              </a:avLst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EF915B8-582E-AE34-BCC9-B1A79E92B095}"/>
                </a:ext>
              </a:extLst>
            </p:cNvPr>
            <p:cNvSpPr/>
            <p:nvPr/>
          </p:nvSpPr>
          <p:spPr>
            <a:xfrm>
              <a:off x="7716520" y="2751370"/>
              <a:ext cx="80733" cy="807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F99BDA8-A45B-A8A5-DED2-A47C8D85DA9A}"/>
                </a:ext>
              </a:extLst>
            </p:cNvPr>
            <p:cNvCxnSpPr/>
            <p:nvPr/>
          </p:nvCxnSpPr>
          <p:spPr>
            <a:xfrm>
              <a:off x="8293824" y="283210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圆角矩形 81">
              <a:extLst>
                <a:ext uri="{FF2B5EF4-FFF2-40B4-BE49-F238E27FC236}">
                  <a16:creationId xmlns:a16="http://schemas.microsoft.com/office/drawing/2014/main" id="{20380442-1206-E89E-5FD8-CFE586C8F171}"/>
                </a:ext>
              </a:extLst>
            </p:cNvPr>
            <p:cNvSpPr/>
            <p:nvPr/>
          </p:nvSpPr>
          <p:spPr>
            <a:xfrm>
              <a:off x="7673437" y="2935147"/>
              <a:ext cx="950032" cy="32800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F0E8ACF-6563-AE1B-0E21-AFEFF0831C5B}"/>
                </a:ext>
              </a:extLst>
            </p:cNvPr>
            <p:cNvCxnSpPr/>
            <p:nvPr/>
          </p:nvCxnSpPr>
          <p:spPr>
            <a:xfrm>
              <a:off x="8298801" y="3078833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9C9A1F72-D804-C7DC-967C-93D8DCCD6E94}"/>
                </a:ext>
              </a:extLst>
            </p:cNvPr>
            <p:cNvCxnSpPr/>
            <p:nvPr/>
          </p:nvCxnSpPr>
          <p:spPr>
            <a:xfrm>
              <a:off x="8298801" y="3119473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A9B8F07-4794-A4B8-182B-F7091679EFE2}"/>
                </a:ext>
              </a:extLst>
            </p:cNvPr>
            <p:cNvCxnSpPr/>
            <p:nvPr/>
          </p:nvCxnSpPr>
          <p:spPr>
            <a:xfrm>
              <a:off x="8298800" y="3160113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D1CDCCF0-7D73-28E4-E852-264CB6181D78}"/>
                </a:ext>
              </a:extLst>
            </p:cNvPr>
            <p:cNvSpPr/>
            <p:nvPr/>
          </p:nvSpPr>
          <p:spPr>
            <a:xfrm>
              <a:off x="7721496" y="3119473"/>
              <a:ext cx="86157" cy="86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6B5A1E6F-999F-0CB0-466A-81E1FC0CB0F0}"/>
                </a:ext>
              </a:extLst>
            </p:cNvPr>
            <p:cNvCxnSpPr/>
            <p:nvPr/>
          </p:nvCxnSpPr>
          <p:spPr>
            <a:xfrm>
              <a:off x="8298800" y="3200208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圆角矩形 81">
              <a:extLst>
                <a:ext uri="{FF2B5EF4-FFF2-40B4-BE49-F238E27FC236}">
                  <a16:creationId xmlns:a16="http://schemas.microsoft.com/office/drawing/2014/main" id="{13D2BBAC-C314-2762-B728-F56F53B1D419}"/>
                </a:ext>
              </a:extLst>
            </p:cNvPr>
            <p:cNvSpPr/>
            <p:nvPr/>
          </p:nvSpPr>
          <p:spPr>
            <a:xfrm>
              <a:off x="7668461" y="3300399"/>
              <a:ext cx="950032" cy="32800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6E62F3C-A861-CD0C-E394-7F6651BA0EC8}"/>
                </a:ext>
              </a:extLst>
            </p:cNvPr>
            <p:cNvCxnSpPr/>
            <p:nvPr/>
          </p:nvCxnSpPr>
          <p:spPr>
            <a:xfrm>
              <a:off x="8293825" y="344408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E26C5320-32BF-E5C7-BF39-D16F0B336C94}"/>
                </a:ext>
              </a:extLst>
            </p:cNvPr>
            <p:cNvCxnSpPr/>
            <p:nvPr/>
          </p:nvCxnSpPr>
          <p:spPr>
            <a:xfrm>
              <a:off x="8293825" y="348472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E6EA581-10A8-7209-02CE-D3D6FED14996}"/>
                </a:ext>
              </a:extLst>
            </p:cNvPr>
            <p:cNvCxnSpPr/>
            <p:nvPr/>
          </p:nvCxnSpPr>
          <p:spPr>
            <a:xfrm>
              <a:off x="8293824" y="352536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75DF6FE6-51F1-F040-ABC5-A0E3388DF47B}"/>
                </a:ext>
              </a:extLst>
            </p:cNvPr>
            <p:cNvSpPr/>
            <p:nvPr/>
          </p:nvSpPr>
          <p:spPr>
            <a:xfrm>
              <a:off x="7716520" y="3484725"/>
              <a:ext cx="87760" cy="87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9069929-756C-5A43-F79B-9EF8988EA3D8}"/>
                </a:ext>
              </a:extLst>
            </p:cNvPr>
            <p:cNvCxnSpPr/>
            <p:nvPr/>
          </p:nvCxnSpPr>
          <p:spPr>
            <a:xfrm>
              <a:off x="8293824" y="356546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F1B0FD49-0FCB-5DA7-F30C-363750858EB2}"/>
              </a:ext>
            </a:extLst>
          </p:cNvPr>
          <p:cNvSpPr txBox="1"/>
          <p:nvPr/>
        </p:nvSpPr>
        <p:spPr>
          <a:xfrm>
            <a:off x="8886214" y="1342792"/>
            <a:ext cx="1277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00" b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 Heima ~"</a:t>
            </a:r>
            <a:endParaRPr lang="zh-CN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832724C2-9D4E-AC4D-BF5C-4CA1BD7C4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863" y="1219161"/>
            <a:ext cx="413193" cy="312784"/>
          </a:xfrm>
          <a:prstGeom prst="rect">
            <a:avLst/>
          </a:prstGeom>
        </p:spPr>
      </p:pic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D52C8AD3-6624-1077-9E64-C919DF88B2FD}"/>
              </a:ext>
            </a:extLst>
          </p:cNvPr>
          <p:cNvSpPr/>
          <p:nvPr/>
        </p:nvSpPr>
        <p:spPr>
          <a:xfrm>
            <a:off x="6629504" y="787284"/>
            <a:ext cx="5532120" cy="908960"/>
          </a:xfrm>
          <a:prstGeom prst="roundRect">
            <a:avLst>
              <a:gd name="adj" fmla="val 9960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D10CF8FA-A5FD-A1FA-9F20-01BCBF04B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745" y="2050029"/>
            <a:ext cx="4901893" cy="4396654"/>
          </a:xfrm>
          <a:prstGeom prst="roundRect">
            <a:avLst>
              <a:gd name="adj" fmla="val 1457"/>
            </a:avLst>
          </a:prstGeom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384AF66E-587B-B24B-06F5-0F9DFA0DC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997" y="2324466"/>
            <a:ext cx="4375348" cy="4429565"/>
          </a:xfrm>
          <a:prstGeom prst="roundRect">
            <a:avLst>
              <a:gd name="adj" fmla="val 1457"/>
            </a:avLst>
          </a:prstGeom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组合 2">
            <a:extLst>
              <a:ext uri="{FF2B5EF4-FFF2-40B4-BE49-F238E27FC236}">
                <a16:creationId xmlns:a16="http://schemas.microsoft.com/office/drawing/2014/main" id="{C88EE621-E569-2624-BAE9-1A39A3CA3DF5}"/>
              </a:ext>
            </a:extLst>
          </p:cNvPr>
          <p:cNvGrpSpPr/>
          <p:nvPr/>
        </p:nvGrpSpPr>
        <p:grpSpPr>
          <a:xfrm>
            <a:off x="673287" y="2043954"/>
            <a:ext cx="5313300" cy="2617693"/>
            <a:chOff x="2297721" y="3660321"/>
            <a:chExt cx="5908103" cy="2668315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E27EDBAD-03C1-A753-8CA8-962340E61F16}"/>
                </a:ext>
              </a:extLst>
            </p:cNvPr>
            <p:cNvSpPr/>
            <p:nvPr/>
          </p:nvSpPr>
          <p:spPr>
            <a:xfrm>
              <a:off x="2297727" y="3660321"/>
              <a:ext cx="5908097" cy="2668315"/>
            </a:xfrm>
            <a:prstGeom prst="roundRect">
              <a:avLst>
                <a:gd name="adj" fmla="val 2396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200000"/>
                </a:lnSpc>
              </a:pPr>
              <a:br>
                <a:rPr lang="en-US" altLang="zh-CN" sz="100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public class </a:t>
              </a:r>
              <a:r>
                <a:rPr lang="en-US" altLang="zh-CN" sz="10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HelloController 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{</a:t>
              </a:r>
              <a:b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</a:t>
              </a:r>
              <a:b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</a:t>
              </a:r>
              <a:r>
                <a:rPr lang="en-US" altLang="zh-CN" sz="100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public </a:t>
              </a:r>
              <a:r>
                <a:rPr lang="en-US" altLang="zh-CN" sz="10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String </a:t>
              </a:r>
              <a:r>
                <a:rPr lang="en-US" altLang="zh-CN" sz="1000">
                  <a:solidFill>
                    <a:srgbClr val="00627A"/>
                  </a:solidFill>
                  <a:effectLst/>
                  <a:latin typeface="Fira Code" panose="020B0809050000020004" pitchFamily="49" charset="0"/>
                </a:rPr>
                <a:t>hello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(</a:t>
              </a:r>
              <a:r>
                <a:rPr lang="en-US" altLang="zh-CN" sz="10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String 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name){</a:t>
              </a:r>
              <a:b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    </a:t>
              </a:r>
              <a:r>
                <a:rPr lang="en-US" altLang="zh-CN" sz="10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System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.</a:t>
              </a:r>
              <a:r>
                <a:rPr lang="en-US" altLang="zh-CN" sz="1000" i="1">
                  <a:solidFill>
                    <a:srgbClr val="871094"/>
                  </a:solidFill>
                  <a:effectLst/>
                  <a:latin typeface="Fira Code" panose="020B0809050000020004" pitchFamily="49" charset="0"/>
                </a:rPr>
                <a:t>out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.println(</a:t>
              </a:r>
              <a:r>
                <a:rPr lang="en-US" altLang="zh-CN" sz="10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"HelloController ... hello : " 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+ name);</a:t>
              </a:r>
              <a:b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    </a:t>
              </a:r>
              <a:r>
                <a:rPr lang="en-US" altLang="zh-CN" sz="100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return </a:t>
              </a:r>
              <a:r>
                <a:rPr lang="en-US" altLang="zh-CN" sz="10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"Hello " 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+ name + </a:t>
              </a:r>
              <a:r>
                <a:rPr lang="en-US" altLang="zh-CN" sz="10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" ~ "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;</a:t>
              </a:r>
              <a:b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}</a:t>
              </a:r>
              <a:b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}</a:t>
              </a:r>
            </a:p>
          </p:txBody>
        </p:sp>
        <p:sp>
          <p:nvSpPr>
            <p:cNvPr id="39" name="矩形: 圆顶角 38">
              <a:extLst>
                <a:ext uri="{FF2B5EF4-FFF2-40B4-BE49-F238E27FC236}">
                  <a16:creationId xmlns:a16="http://schemas.microsoft.com/office/drawing/2014/main" id="{E64AE4E5-53A6-7605-B5D9-ED87298C8AE3}"/>
                </a:ext>
              </a:extLst>
            </p:cNvPr>
            <p:cNvSpPr/>
            <p:nvPr/>
          </p:nvSpPr>
          <p:spPr>
            <a:xfrm>
              <a:off x="2297721" y="3660322"/>
              <a:ext cx="5908097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050">
                  <a:solidFill>
                    <a:schemeClr val="bg1"/>
                  </a:solidFill>
                  <a:latin typeface="Fira Code" panose="020B0809050000020004" pitchFamily="49" charset="0"/>
                </a:rPr>
                <a:t>HelloController.java</a:t>
              </a:r>
              <a:endParaRPr lang="zh-CN" altLang="en-US" sz="1050">
                <a:solidFill>
                  <a:schemeClr val="bg1"/>
                </a:solidFill>
                <a:latin typeface="Fira Code" panose="020B0809050000020004" pitchFamily="49" charset="0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266C459-83F8-55D6-F78D-D1DA4D8182B8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6661E8C8-6058-A792-0E55-1D2725EEE905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B3C8194B-BD8A-FE0E-1EDA-C191279ED110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0F5AEAD0-05A1-E4D2-BF58-25387796ADA6}"/>
              </a:ext>
            </a:extLst>
          </p:cNvPr>
          <p:cNvSpPr/>
          <p:nvPr/>
        </p:nvSpPr>
        <p:spPr>
          <a:xfrm>
            <a:off x="727392" y="2365641"/>
            <a:ext cx="3311880" cy="265065"/>
          </a:xfrm>
          <a:prstGeom prst="roundRect">
            <a:avLst>
              <a:gd name="adj" fmla="val 2396"/>
            </a:avLst>
          </a:prstGeom>
          <a:solidFill>
            <a:srgbClr val="F6F6F6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rgbClr val="9E880D"/>
                </a:solidFill>
                <a:effectLst/>
                <a:latin typeface="Fira Code" panose="020B0809050000020004" pitchFamily="49" charset="0"/>
              </a:rPr>
              <a:t>@RestController </a:t>
            </a:r>
            <a:r>
              <a:rPr lang="en-US" altLang="zh-CN" sz="1000">
                <a:solidFill>
                  <a:srgbClr val="00B05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</a:t>
            </a:r>
            <a:r>
              <a:rPr lang="zh-CN" altLang="en-US" sz="1000">
                <a:solidFill>
                  <a:srgbClr val="00B05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标识当前类是一个请求处理类</a:t>
            </a:r>
            <a:endParaRPr lang="en-US" altLang="zh-CN" sz="1000">
              <a:solidFill>
                <a:srgbClr val="080808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A302BB07-3761-CB7F-76A4-4AF05FAB9FAD}"/>
              </a:ext>
            </a:extLst>
          </p:cNvPr>
          <p:cNvSpPr/>
          <p:nvPr/>
        </p:nvSpPr>
        <p:spPr>
          <a:xfrm>
            <a:off x="1046506" y="2962854"/>
            <a:ext cx="3311881" cy="265064"/>
          </a:xfrm>
          <a:prstGeom prst="roundRect">
            <a:avLst>
              <a:gd name="adj" fmla="val 2396"/>
            </a:avLst>
          </a:prstGeom>
          <a:solidFill>
            <a:srgbClr val="F6F6F6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br>
              <a:rPr lang="en-US" altLang="zh-CN" sz="1000"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000">
                <a:solidFill>
                  <a:srgbClr val="9E880D"/>
                </a:solidFill>
                <a:effectLst/>
                <a:latin typeface="Fira Code" panose="020B0809050000020004" pitchFamily="49" charset="0"/>
              </a:rPr>
              <a:t>@RequestMapping</a:t>
            </a:r>
            <a:r>
              <a:rPr lang="en-US" altLang="zh-CN" sz="1000"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000">
                <a:solidFill>
                  <a:srgbClr val="067D17"/>
                </a:solidFill>
                <a:effectLst/>
                <a:latin typeface="Fira Code" panose="020B0809050000020004" pitchFamily="49" charset="0"/>
              </a:rPr>
              <a:t>"/hello"</a:t>
            </a:r>
            <a:r>
              <a:rPr lang="en-US" altLang="zh-CN" sz="1000"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) </a:t>
            </a:r>
            <a:r>
              <a:rPr lang="en-US" altLang="zh-CN" sz="1000">
                <a:solidFill>
                  <a:srgbClr val="00B05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</a:t>
            </a:r>
            <a:r>
              <a:rPr lang="zh-CN" altLang="en-US" sz="1000">
                <a:solidFill>
                  <a:srgbClr val="00B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标识请求路径</a:t>
            </a:r>
            <a:br>
              <a:rPr lang="en-US" altLang="zh-CN" sz="1000"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</a:br>
            <a:endParaRPr lang="en-US" altLang="zh-CN" sz="1000">
              <a:solidFill>
                <a:srgbClr val="080808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89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3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5A9FF36-38A6-F2ED-6C83-92812C79F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/>
              <a:t>SpringBootWeb</a:t>
            </a:r>
            <a:r>
              <a:rPr lang="zh-CN" altLang="en-US"/>
              <a:t>快速入门步骤 </a:t>
            </a:r>
            <a:r>
              <a:rPr lang="en-US" altLang="zh-CN"/>
              <a:t>:</a:t>
            </a:r>
          </a:p>
          <a:p>
            <a:pPr marL="72000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lphaLcPeriod"/>
            </a:pPr>
            <a:r>
              <a:rPr lang="zh-CN" altLang="en-US" sz="16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</a:t>
            </a:r>
            <a:r>
              <a:rPr lang="en-US" altLang="zh-CN" sz="16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SpringBoot</a:t>
            </a:r>
            <a:r>
              <a:rPr lang="zh-CN" altLang="en-US" sz="16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工程，勾选</a:t>
            </a:r>
            <a:r>
              <a:rPr lang="en-US" altLang="zh-CN" sz="16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web</a:t>
            </a:r>
            <a:r>
              <a:rPr lang="zh-CN" altLang="en-US" sz="16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开发依赖。</a:t>
            </a:r>
            <a:endParaRPr lang="en-US" altLang="zh-CN" sz="16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72000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lphaLcPeriod"/>
            </a:pPr>
            <a:r>
              <a:rPr lang="zh-CN" altLang="en-US" sz="16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定义请求处理类</a:t>
            </a:r>
            <a:r>
              <a:rPr lang="en-US" altLang="zh-CN" sz="16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HelloController</a:t>
            </a:r>
            <a:r>
              <a:rPr lang="zh-CN" altLang="en-US" sz="16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，定义请求处理方法</a:t>
            </a:r>
            <a:endParaRPr lang="en-US" altLang="zh-CN" sz="16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72000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lphaLcPeriod"/>
            </a:pPr>
            <a:r>
              <a:rPr lang="zh-CN" altLang="en-US" sz="16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运行启动类，测试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B663EB-C8CF-383B-7B26-FEF48E8E7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09" y="1463040"/>
            <a:ext cx="4901893" cy="4396654"/>
          </a:xfrm>
          <a:prstGeom prst="roundRect">
            <a:avLst>
              <a:gd name="adj" fmla="val 1457"/>
            </a:avLst>
          </a:prstGeom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C97C5D5B-E1E6-699A-E138-3B028B006D05}"/>
              </a:ext>
            </a:extLst>
          </p:cNvPr>
          <p:cNvSpPr/>
          <p:nvPr/>
        </p:nvSpPr>
        <p:spPr>
          <a:xfrm>
            <a:off x="6796715" y="4789475"/>
            <a:ext cx="548640" cy="3708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DAEC122-2776-EFB2-3144-0DA2F58AA410}"/>
              </a:ext>
            </a:extLst>
          </p:cNvPr>
          <p:cNvSpPr/>
          <p:nvPr/>
        </p:nvSpPr>
        <p:spPr>
          <a:xfrm>
            <a:off x="8595360" y="3034788"/>
            <a:ext cx="548640" cy="3200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05A805-0D13-9DEA-C621-E5D03156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737" y="1850085"/>
            <a:ext cx="4375348" cy="4429565"/>
          </a:xfrm>
          <a:prstGeom prst="roundRect">
            <a:avLst>
              <a:gd name="adj" fmla="val 1457"/>
            </a:avLst>
          </a:prstGeom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C74D9621-59BF-945E-2E33-308137BBF29C}"/>
              </a:ext>
            </a:extLst>
          </p:cNvPr>
          <p:cNvSpPr/>
          <p:nvPr/>
        </p:nvSpPr>
        <p:spPr>
          <a:xfrm>
            <a:off x="7668738" y="3429000"/>
            <a:ext cx="548640" cy="2692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0" name="组合 2">
            <a:extLst>
              <a:ext uri="{FF2B5EF4-FFF2-40B4-BE49-F238E27FC236}">
                <a16:creationId xmlns:a16="http://schemas.microsoft.com/office/drawing/2014/main" id="{7339E2FA-42F9-60BF-5DA1-5788A99BD145}"/>
              </a:ext>
            </a:extLst>
          </p:cNvPr>
          <p:cNvGrpSpPr/>
          <p:nvPr/>
        </p:nvGrpSpPr>
        <p:grpSpPr>
          <a:xfrm>
            <a:off x="5560728" y="3889056"/>
            <a:ext cx="5313300" cy="2617693"/>
            <a:chOff x="2297721" y="3660321"/>
            <a:chExt cx="5908103" cy="266831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B35CEA21-E282-71B4-7E6D-F7DEAA9A3F16}"/>
                </a:ext>
              </a:extLst>
            </p:cNvPr>
            <p:cNvSpPr/>
            <p:nvPr/>
          </p:nvSpPr>
          <p:spPr>
            <a:xfrm>
              <a:off x="2297727" y="3660321"/>
              <a:ext cx="5908097" cy="2668315"/>
            </a:xfrm>
            <a:prstGeom prst="roundRect">
              <a:avLst>
                <a:gd name="adj" fmla="val 2396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200000"/>
                </a:lnSpc>
              </a:pPr>
              <a:br>
                <a:rPr lang="en-US" altLang="zh-CN" sz="100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public class </a:t>
              </a:r>
              <a:r>
                <a:rPr lang="en-US" altLang="zh-CN" sz="10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HelloController 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{</a:t>
              </a:r>
              <a:b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</a:t>
              </a:r>
              <a:b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</a:t>
              </a:r>
              <a:r>
                <a:rPr lang="en-US" altLang="zh-CN" sz="100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public </a:t>
              </a:r>
              <a:r>
                <a:rPr lang="en-US" altLang="zh-CN" sz="10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String </a:t>
              </a:r>
              <a:r>
                <a:rPr lang="en-US" altLang="zh-CN" sz="1000">
                  <a:solidFill>
                    <a:srgbClr val="00627A"/>
                  </a:solidFill>
                  <a:effectLst/>
                  <a:latin typeface="Fira Code" panose="020B0809050000020004" pitchFamily="49" charset="0"/>
                </a:rPr>
                <a:t>hello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(</a:t>
              </a:r>
              <a:r>
                <a:rPr lang="en-US" altLang="zh-CN" sz="10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String 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name){</a:t>
              </a:r>
              <a:b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    </a:t>
              </a:r>
              <a:r>
                <a:rPr lang="en-US" altLang="zh-CN" sz="10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System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.</a:t>
              </a:r>
              <a:r>
                <a:rPr lang="en-US" altLang="zh-CN" sz="1000" i="1">
                  <a:solidFill>
                    <a:srgbClr val="871094"/>
                  </a:solidFill>
                  <a:effectLst/>
                  <a:latin typeface="Fira Code" panose="020B0809050000020004" pitchFamily="49" charset="0"/>
                </a:rPr>
                <a:t>out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.println(</a:t>
              </a:r>
              <a:r>
                <a:rPr lang="en-US" altLang="zh-CN" sz="10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"HelloController ... hello : " 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+ name);</a:t>
              </a:r>
              <a:b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    </a:t>
              </a:r>
              <a:r>
                <a:rPr lang="en-US" altLang="zh-CN" sz="100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return </a:t>
              </a:r>
              <a:r>
                <a:rPr lang="en-US" altLang="zh-CN" sz="10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"Hello " 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+ name + </a:t>
              </a:r>
              <a:r>
                <a:rPr lang="en-US" altLang="zh-CN" sz="10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" ~ "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;</a:t>
              </a:r>
              <a:b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}</a:t>
              </a:r>
              <a:b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}</a:t>
              </a:r>
            </a:p>
          </p:txBody>
        </p:sp>
        <p:sp>
          <p:nvSpPr>
            <p:cNvPr id="12" name="矩形: 圆顶角 11">
              <a:extLst>
                <a:ext uri="{FF2B5EF4-FFF2-40B4-BE49-F238E27FC236}">
                  <a16:creationId xmlns:a16="http://schemas.microsoft.com/office/drawing/2014/main" id="{CC3357AD-0F62-CBD0-ADDB-05E7EF421A10}"/>
                </a:ext>
              </a:extLst>
            </p:cNvPr>
            <p:cNvSpPr/>
            <p:nvPr/>
          </p:nvSpPr>
          <p:spPr>
            <a:xfrm>
              <a:off x="2297721" y="3660322"/>
              <a:ext cx="5908097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050">
                  <a:solidFill>
                    <a:schemeClr val="bg1"/>
                  </a:solidFill>
                  <a:latin typeface="Fira Code" panose="020B0809050000020004" pitchFamily="49" charset="0"/>
                </a:rPr>
                <a:t>HelloController.java</a:t>
              </a:r>
              <a:endParaRPr lang="zh-CN" altLang="en-US" sz="1050">
                <a:solidFill>
                  <a:schemeClr val="bg1"/>
                </a:solidFill>
                <a:latin typeface="Fira Code" panose="020B0809050000020004" pitchFamily="49" charset="0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FB1D046-4415-FD6D-D8B4-BE3323A56A13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0BBD688-B0F7-627A-FFE4-F0C491CCD1BC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0131A75-5C8B-E866-1EC3-7A71FBB5AEC1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BC3116B-EFA7-5BA5-883D-9771EDB2F3EC}"/>
              </a:ext>
            </a:extLst>
          </p:cNvPr>
          <p:cNvSpPr/>
          <p:nvPr/>
        </p:nvSpPr>
        <p:spPr>
          <a:xfrm>
            <a:off x="5614833" y="4210743"/>
            <a:ext cx="3311880" cy="265065"/>
          </a:xfrm>
          <a:prstGeom prst="roundRect">
            <a:avLst>
              <a:gd name="adj" fmla="val 2396"/>
            </a:avLst>
          </a:prstGeom>
          <a:solidFill>
            <a:srgbClr val="F6F6F6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000">
                <a:solidFill>
                  <a:srgbClr val="9E880D"/>
                </a:solidFill>
                <a:effectLst/>
                <a:latin typeface="Fira Code" panose="020B0809050000020004" pitchFamily="49" charset="0"/>
              </a:rPr>
              <a:t>@RestController </a:t>
            </a:r>
            <a:r>
              <a:rPr lang="en-US" altLang="zh-CN" sz="1000">
                <a:solidFill>
                  <a:srgbClr val="00B05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</a:t>
            </a:r>
            <a:r>
              <a:rPr lang="zh-CN" altLang="en-US" sz="1000">
                <a:solidFill>
                  <a:srgbClr val="00B05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标识当前类是一个请求处理类</a:t>
            </a:r>
            <a:endParaRPr lang="en-US" altLang="zh-CN" sz="1000">
              <a:solidFill>
                <a:srgbClr val="080808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CE5FF55-158C-902B-9698-7D7E465AA7B4}"/>
              </a:ext>
            </a:extLst>
          </p:cNvPr>
          <p:cNvSpPr/>
          <p:nvPr/>
        </p:nvSpPr>
        <p:spPr>
          <a:xfrm>
            <a:off x="5933947" y="4807956"/>
            <a:ext cx="3311881" cy="265064"/>
          </a:xfrm>
          <a:prstGeom prst="roundRect">
            <a:avLst>
              <a:gd name="adj" fmla="val 2396"/>
            </a:avLst>
          </a:prstGeom>
          <a:solidFill>
            <a:srgbClr val="F6F6F6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br>
              <a:rPr lang="en-US" altLang="zh-CN" sz="1000"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000">
                <a:solidFill>
                  <a:srgbClr val="9E880D"/>
                </a:solidFill>
                <a:effectLst/>
                <a:latin typeface="Fira Code" panose="020B0809050000020004" pitchFamily="49" charset="0"/>
              </a:rPr>
              <a:t>@RequestMapping</a:t>
            </a:r>
            <a:r>
              <a:rPr lang="en-US" altLang="zh-CN" sz="1000"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000">
                <a:solidFill>
                  <a:srgbClr val="067D17"/>
                </a:solidFill>
                <a:effectLst/>
                <a:latin typeface="Fira Code" panose="020B0809050000020004" pitchFamily="49" charset="0"/>
              </a:rPr>
              <a:t>"/hello"</a:t>
            </a:r>
            <a:r>
              <a:rPr lang="en-US" altLang="zh-CN" sz="1000"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) </a:t>
            </a:r>
            <a:r>
              <a:rPr lang="en-US" altLang="zh-CN" sz="1000">
                <a:solidFill>
                  <a:srgbClr val="00B05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</a:t>
            </a:r>
            <a:r>
              <a:rPr lang="zh-CN" altLang="en-US" sz="1000">
                <a:solidFill>
                  <a:srgbClr val="00B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标识请求路径</a:t>
            </a:r>
            <a:br>
              <a:rPr lang="en-US" altLang="zh-CN" sz="1000"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</a:br>
            <a:endParaRPr lang="en-US" altLang="zh-CN" sz="1000">
              <a:solidFill>
                <a:srgbClr val="080808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68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88B3783-FA51-DE0E-81FF-F0C3B77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Spring</a:t>
            </a:r>
            <a:r>
              <a:rPr lang="zh-CN" altLang="en-US"/>
              <a:t>官方脚手架连接不上解决方案</a:t>
            </a:r>
          </a:p>
        </p:txBody>
      </p:sp>
      <p:pic>
        <p:nvPicPr>
          <p:cNvPr id="2" name="图片 1" descr="图形用户界面, 应用程序&#10;&#10;描述已自动生成">
            <a:extLst>
              <a:ext uri="{FF2B5EF4-FFF2-40B4-BE49-F238E27FC236}">
                <a16:creationId xmlns:a16="http://schemas.microsoft.com/office/drawing/2014/main" id="{F42559A1-E428-FEBD-A6A3-F3520D8A8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50" y="1265422"/>
            <a:ext cx="5449472" cy="4718817"/>
          </a:xfrm>
          <a:prstGeom prst="roundRect">
            <a:avLst>
              <a:gd name="adj" fmla="val 1516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2B21D27-6860-1673-8428-0D6A1D606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869" y="1265422"/>
            <a:ext cx="5287628" cy="4718816"/>
          </a:xfrm>
          <a:prstGeom prst="roundRect">
            <a:avLst>
              <a:gd name="adj" fmla="val 1516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6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3B98B06-91F2-0807-1E77-22BEEAB33B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5249" y="2585762"/>
            <a:ext cx="5000985" cy="668338"/>
          </a:xfrm>
        </p:spPr>
        <p:txBody>
          <a:bodyPr/>
          <a:lstStyle/>
          <a:p>
            <a:r>
              <a:rPr lang="en-US" altLang="zh-CN"/>
              <a:t>SpringBoot Web</a:t>
            </a:r>
            <a:r>
              <a:rPr lang="zh-CN" altLang="en-US"/>
              <a:t>入门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24C88B-BEC0-2D73-137B-FF4516AD47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360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D05F7B-9E33-FFC4-6CCF-1A5663295D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入门程序</a:t>
            </a:r>
            <a:endParaRPr lang="en-US" altLang="zh-CN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入门程序剖析</a:t>
            </a:r>
            <a:endParaRPr lang="en-US" altLang="zh-CN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57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02B31D-C72F-7ACF-E03C-251671D8C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54983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为什么一个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main</a:t>
            </a:r>
            <a:r>
              <a:rPr lang="zh-CN" altLang="en-US">
                <a:latin typeface="Fira Code" panose="020B0809050000020004" pitchFamily="49" charset="0"/>
              </a:rPr>
              <a:t>方法就将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web</a:t>
            </a:r>
            <a:r>
              <a:rPr lang="zh-CN" altLang="en-US">
                <a:latin typeface="Fira Code" panose="020B0809050000020004" pitchFamily="49" charset="0"/>
              </a:rPr>
              <a:t>应用启动了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?</a:t>
            </a:r>
            <a:endParaRPr lang="zh-CN" altLang="en-US">
              <a:latin typeface="Fira Code" panose="020B0809050000020004" pitchFamily="49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88B3783-FA51-DE0E-81FF-F0C3B77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入门程序剖析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125C67-67D8-C8C3-4C24-8B4DAC0F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27" y="1734013"/>
            <a:ext cx="4736504" cy="2436473"/>
          </a:xfrm>
          <a:prstGeom prst="roundRect">
            <a:avLst>
              <a:gd name="adj" fmla="val 2488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A473F2A-8981-D9F6-9BCC-F145DC8DD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00"/>
          <a:stretch/>
        </p:blipFill>
        <p:spPr>
          <a:xfrm>
            <a:off x="6000936" y="1506072"/>
            <a:ext cx="5717760" cy="2992285"/>
          </a:xfrm>
          <a:prstGeom prst="roundRect">
            <a:avLst>
              <a:gd name="adj" fmla="val 1729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FF10B563-55F7-C7C8-49E6-346933C91886}"/>
              </a:ext>
            </a:extLst>
          </p:cNvPr>
          <p:cNvSpPr/>
          <p:nvPr/>
        </p:nvSpPr>
        <p:spPr>
          <a:xfrm>
            <a:off x="6000936" y="2287897"/>
            <a:ext cx="5717760" cy="190081"/>
          </a:xfrm>
          <a:prstGeom prst="roundRect">
            <a:avLst>
              <a:gd name="adj" fmla="val 0"/>
            </a:avLst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4F664E8-17FD-46C8-5D62-9E74AECBF317}"/>
              </a:ext>
            </a:extLst>
          </p:cNvPr>
          <p:cNvSpPr/>
          <p:nvPr/>
        </p:nvSpPr>
        <p:spPr>
          <a:xfrm>
            <a:off x="5994840" y="4277613"/>
            <a:ext cx="5717759" cy="190081"/>
          </a:xfrm>
          <a:prstGeom prst="roundRect">
            <a:avLst>
              <a:gd name="adj" fmla="val 8269"/>
            </a:avLst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BD20153-1A38-BB0B-7D32-C697312EA0F6}"/>
              </a:ext>
            </a:extLst>
          </p:cNvPr>
          <p:cNvSpPr/>
          <p:nvPr/>
        </p:nvSpPr>
        <p:spPr>
          <a:xfrm>
            <a:off x="6000936" y="2878863"/>
            <a:ext cx="5717760" cy="978072"/>
          </a:xfrm>
          <a:prstGeom prst="roundRect">
            <a:avLst>
              <a:gd name="adj" fmla="val 0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C2EEF7-15CE-B9FB-1FBD-23313CD749DD}"/>
              </a:ext>
            </a:extLst>
          </p:cNvPr>
          <p:cNvSpPr txBox="1"/>
          <p:nvPr/>
        </p:nvSpPr>
        <p:spPr>
          <a:xfrm>
            <a:off x="10639125" y="2237441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Web</a:t>
            </a:r>
            <a:r>
              <a:rPr lang="zh-CN" altLang="en-US" sz="1600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开发</a:t>
            </a:r>
            <a:endParaRPr lang="zh-CN" altLang="en-US" sz="1600" dirty="0">
              <a:solidFill>
                <a:srgbClr val="00B05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6E76D4-AA8D-4B87-595C-5317A1F7D0E2}"/>
              </a:ext>
            </a:extLst>
          </p:cNvPr>
          <p:cNvSpPr txBox="1"/>
          <p:nvPr/>
        </p:nvSpPr>
        <p:spPr>
          <a:xfrm>
            <a:off x="10639125" y="421876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单元测试</a:t>
            </a:r>
            <a:endParaRPr lang="zh-CN" altLang="en-US" sz="1600" dirty="0">
              <a:solidFill>
                <a:srgbClr val="00B05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81CC84D-86E1-AB01-F406-4A2D705689D2}"/>
              </a:ext>
            </a:extLst>
          </p:cNvPr>
          <p:cNvSpPr txBox="1"/>
          <p:nvPr/>
        </p:nvSpPr>
        <p:spPr>
          <a:xfrm>
            <a:off x="828856" y="5008043"/>
            <a:ext cx="11013520" cy="163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60000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起步依赖：</a:t>
            </a:r>
            <a:endParaRPr lang="en-US" altLang="zh-CN" sz="16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40000" lvl="1" indent="-171450" defTabSz="3600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spring-boot-starter-web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：包含了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web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应用开发所需要的常见依赖。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40000" lvl="1" indent="-171450" defTabSz="3600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spring-boot-starter-test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：包含了单元测试所需要的常见依赖。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40000" lvl="1" indent="-171450" defTabSz="3600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官方提供的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starter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1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4"/>
              </a:rPr>
              <a:t>https://docs.spring.io/spring-boot/docs/3.1.3/reference/htmlsingle/#using.build-systems.starters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212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88B3783-FA51-DE0E-81FF-F0C3B77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入门程序剖析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FEDD688-EADF-6E22-BA20-A1147127A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1" y="1443110"/>
            <a:ext cx="3656005" cy="1880661"/>
          </a:xfrm>
          <a:prstGeom prst="roundRect">
            <a:avLst>
              <a:gd name="adj" fmla="val 2488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2DF9A87-8C16-A3D8-8152-DB5756182D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00"/>
          <a:stretch/>
        </p:blipFill>
        <p:spPr>
          <a:xfrm>
            <a:off x="6628465" y="1087775"/>
            <a:ext cx="4272617" cy="2235996"/>
          </a:xfrm>
          <a:prstGeom prst="roundRect">
            <a:avLst>
              <a:gd name="adj" fmla="val 1729"/>
            </a:avLst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95B9F9A-85AC-3D01-8065-2BFC7BC213A8}"/>
              </a:ext>
            </a:extLst>
          </p:cNvPr>
          <p:cNvSpPr/>
          <p:nvPr/>
        </p:nvSpPr>
        <p:spPr>
          <a:xfrm>
            <a:off x="6628465" y="2256971"/>
            <a:ext cx="4272617" cy="600636"/>
          </a:xfrm>
          <a:prstGeom prst="roundRect">
            <a:avLst>
              <a:gd name="adj" fmla="val 0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E79CC19-2CF8-8D0F-399C-B572E8ECA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21" y="3429000"/>
            <a:ext cx="10677828" cy="2933805"/>
          </a:xfrm>
          <a:prstGeom prst="roundRect">
            <a:avLst>
              <a:gd name="adj" fmla="val 2916"/>
            </a:avLst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</p:pic>
      <p:sp>
        <p:nvSpPr>
          <p:cNvPr id="18" name="矩形: 对角圆角 17">
            <a:extLst>
              <a:ext uri="{FF2B5EF4-FFF2-40B4-BE49-F238E27FC236}">
                <a16:creationId xmlns:a16="http://schemas.microsoft.com/office/drawing/2014/main" id="{28C59AF3-BF09-0BD8-2676-829D8A85F56B}"/>
              </a:ext>
            </a:extLst>
          </p:cNvPr>
          <p:cNvSpPr/>
          <p:nvPr/>
        </p:nvSpPr>
        <p:spPr>
          <a:xfrm>
            <a:off x="10192706" y="2383440"/>
            <a:ext cx="1416752" cy="358588"/>
          </a:xfrm>
          <a:prstGeom prst="round2Diag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Fira Code" panose="020B0809050000020004" pitchFamily="49" charset="0"/>
              </a:rPr>
              <a:t>内嵌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Tomcat</a:t>
            </a:r>
            <a:endParaRPr lang="zh-CN" altLang="en-US" sz="1600">
              <a:latin typeface="Fira Code" panose="020B0809050000020004" pitchFamily="49" charset="0"/>
            </a:endParaRPr>
          </a:p>
        </p:txBody>
      </p: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67A80495-56F5-23E3-496D-93AC647DB96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246880" y="2557289"/>
            <a:ext cx="2381585" cy="102578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5A19466-0B8D-6126-9B82-C98EB975E6E2}"/>
              </a:ext>
            </a:extLst>
          </p:cNvPr>
          <p:cNvSpPr txBox="1"/>
          <p:nvPr/>
        </p:nvSpPr>
        <p:spPr>
          <a:xfrm>
            <a:off x="5165802" y="224564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运行</a:t>
            </a:r>
            <a:endParaRPr lang="zh-CN" altLang="en-US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D60A787-40CC-7E69-32FC-20FD6F184896}"/>
              </a:ext>
            </a:extLst>
          </p:cNvPr>
          <p:cNvSpPr/>
          <p:nvPr/>
        </p:nvSpPr>
        <p:spPr>
          <a:xfrm>
            <a:off x="1889162" y="2549558"/>
            <a:ext cx="2357718" cy="223034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8CD82E3C-71FE-176F-97DD-BF1207AF5E68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rot="5400000">
            <a:off x="7185059" y="1849284"/>
            <a:ext cx="571393" cy="2588039"/>
          </a:xfrm>
          <a:prstGeom prst="curvedConnector3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A3841CC6-69AF-5F02-3026-846DD8B9226D}"/>
              </a:ext>
            </a:extLst>
          </p:cNvPr>
          <p:cNvSpPr/>
          <p:nvPr/>
        </p:nvSpPr>
        <p:spPr>
          <a:xfrm>
            <a:off x="6705600" y="6137793"/>
            <a:ext cx="2169459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0267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58E316F-66F1-AA15-AD45-ADE728426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SpringBoot Web</a:t>
            </a:r>
            <a:r>
              <a:rPr lang="zh-CN" altLang="en-US"/>
              <a:t>入门</a:t>
            </a:r>
            <a:endParaRPr lang="en-US" altLang="zh-CN"/>
          </a:p>
          <a:p>
            <a:r>
              <a:rPr lang="en-US" altLang="zh-CN">
                <a:solidFill>
                  <a:srgbClr val="C00000"/>
                </a:solidFill>
              </a:rPr>
              <a:t>HTTP</a:t>
            </a:r>
            <a:r>
              <a:rPr lang="zh-CN" altLang="en-US">
                <a:solidFill>
                  <a:srgbClr val="C00000"/>
                </a:solidFill>
              </a:rPr>
              <a:t>协议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en-US" altLang="zh-CN"/>
              <a:t>SpringBoot Web</a:t>
            </a:r>
            <a:r>
              <a:rPr lang="zh-CN" altLang="en-US"/>
              <a:t>案例</a:t>
            </a:r>
            <a:endParaRPr lang="en-US" altLang="zh-CN"/>
          </a:p>
          <a:p>
            <a:r>
              <a:rPr lang="zh-CN" altLang="en-US"/>
              <a:t>分层解耦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4389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8236BC-844E-06C0-10B7-330C3C3F2C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协议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803C20-083E-8ED2-4C5B-55005A0625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432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流程图: 接点 21">
            <a:extLst>
              <a:ext uri="{FF2B5EF4-FFF2-40B4-BE49-F238E27FC236}">
                <a16:creationId xmlns:a16="http://schemas.microsoft.com/office/drawing/2014/main" id="{945FA8BE-1EBC-70E1-56B7-4596EEFB0657}"/>
              </a:ext>
            </a:extLst>
          </p:cNvPr>
          <p:cNvSpPr/>
          <p:nvPr/>
        </p:nvSpPr>
        <p:spPr>
          <a:xfrm>
            <a:off x="2386498" y="2505269"/>
            <a:ext cx="1847462" cy="1847462"/>
          </a:xfrm>
          <a:prstGeom prst="flowChartConnector">
            <a:avLst/>
          </a:prstGeom>
          <a:gradFill flip="none" rotWithShape="1">
            <a:gsLst>
              <a:gs pos="43000">
                <a:srgbClr val="8EDAFF"/>
              </a:gs>
              <a:gs pos="74107">
                <a:srgbClr val="90DCFF"/>
              </a:gs>
              <a:gs pos="20000">
                <a:srgbClr val="82C8FF"/>
              </a:gs>
              <a:gs pos="97000">
                <a:srgbClr val="92E0FF"/>
              </a:gs>
              <a:gs pos="0">
                <a:srgbClr val="75B5F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!!流程图: 接点 22">
            <a:extLst>
              <a:ext uri="{FF2B5EF4-FFF2-40B4-BE49-F238E27FC236}">
                <a16:creationId xmlns:a16="http://schemas.microsoft.com/office/drawing/2014/main" id="{15DC8770-9CAB-A7AC-C9AE-29248E4B30FD}"/>
              </a:ext>
            </a:extLst>
          </p:cNvPr>
          <p:cNvSpPr/>
          <p:nvPr/>
        </p:nvSpPr>
        <p:spPr>
          <a:xfrm>
            <a:off x="5103259" y="2505269"/>
            <a:ext cx="1847462" cy="1847462"/>
          </a:xfrm>
          <a:prstGeom prst="flowChartConnector">
            <a:avLst/>
          </a:prstGeom>
          <a:gradFill flip="none" rotWithShape="1">
            <a:gsLst>
              <a:gs pos="43000">
                <a:srgbClr val="8EDAFF"/>
              </a:gs>
              <a:gs pos="74107">
                <a:srgbClr val="90DCFF"/>
              </a:gs>
              <a:gs pos="20000">
                <a:srgbClr val="82C8FF"/>
              </a:gs>
              <a:gs pos="97000">
                <a:srgbClr val="92E0FF"/>
              </a:gs>
              <a:gs pos="0">
                <a:srgbClr val="75B5F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!!流程图: 接点 23">
            <a:extLst>
              <a:ext uri="{FF2B5EF4-FFF2-40B4-BE49-F238E27FC236}">
                <a16:creationId xmlns:a16="http://schemas.microsoft.com/office/drawing/2014/main" id="{03FA923D-28C9-9D79-0D29-B445E1172137}"/>
              </a:ext>
            </a:extLst>
          </p:cNvPr>
          <p:cNvSpPr/>
          <p:nvPr/>
        </p:nvSpPr>
        <p:spPr>
          <a:xfrm>
            <a:off x="7837996" y="2505269"/>
            <a:ext cx="1847462" cy="1847462"/>
          </a:xfrm>
          <a:prstGeom prst="flowChartConnector">
            <a:avLst/>
          </a:prstGeom>
          <a:gradFill flip="none" rotWithShape="1">
            <a:gsLst>
              <a:gs pos="43000">
                <a:srgbClr val="8EDAFF"/>
              </a:gs>
              <a:gs pos="74107">
                <a:srgbClr val="90DCFF"/>
              </a:gs>
              <a:gs pos="20000">
                <a:srgbClr val="82C8FF"/>
              </a:gs>
              <a:gs pos="97000">
                <a:srgbClr val="92E0FF"/>
              </a:gs>
              <a:gs pos="0">
                <a:srgbClr val="75B5F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ED653F-55E3-3205-E5B4-FDC26E7EC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" r="5942"/>
          <a:stretch>
            <a:fillRect/>
          </a:stretch>
        </p:blipFill>
        <p:spPr>
          <a:xfrm>
            <a:off x="2799374" y="2938469"/>
            <a:ext cx="985758" cy="11187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8FC627-1967-9539-4646-C7D757C8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848" y="2938469"/>
            <a:ext cx="985758" cy="11187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EE723A-2786-1A08-245D-D3E60B468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111" y="2938469"/>
            <a:ext cx="985758" cy="111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3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02B31D-C72F-7ACF-E03C-251671D8C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54743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概念：</a:t>
            </a:r>
            <a:r>
              <a:rPr lang="en-US" altLang="zh-CN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</a:t>
            </a:r>
            <a:r>
              <a:rPr lang="en-US" altLang="zh-CN">
                <a:solidFill>
                  <a:srgbClr val="333333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yper </a:t>
            </a:r>
            <a:r>
              <a:rPr lang="en-US" altLang="zh-CN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</a:t>
            </a:r>
            <a:r>
              <a:rPr lang="en-US" altLang="zh-CN">
                <a:solidFill>
                  <a:srgbClr val="333333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ext </a:t>
            </a:r>
            <a:r>
              <a:rPr lang="en-US" altLang="zh-CN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</a:t>
            </a:r>
            <a:r>
              <a:rPr lang="en-US" altLang="zh-CN">
                <a:solidFill>
                  <a:srgbClr val="333333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ransfer </a:t>
            </a:r>
            <a:r>
              <a:rPr lang="en-US" altLang="zh-CN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</a:t>
            </a:r>
            <a:r>
              <a:rPr lang="en-US" altLang="zh-CN">
                <a:solidFill>
                  <a:srgbClr val="333333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rotocol</a:t>
            </a:r>
            <a:r>
              <a:rPr lang="zh-CN" altLang="en-US">
                <a:latin typeface="Fira Code" panose="020B0809050000020004" pitchFamily="49" charset="0"/>
              </a:rPr>
              <a:t>，超文本传输协议，规定了浏览器和服务器之间数据传输的规则。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88B3783-FA51-DE0E-81FF-F0C3B77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协议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627CB55-77EE-FB5B-49B9-98BDA541D343}"/>
              </a:ext>
            </a:extLst>
          </p:cNvPr>
          <p:cNvGrpSpPr/>
          <p:nvPr/>
        </p:nvGrpSpPr>
        <p:grpSpPr>
          <a:xfrm>
            <a:off x="2323267" y="2226200"/>
            <a:ext cx="1082678" cy="1092260"/>
            <a:chOff x="1288572" y="3466291"/>
            <a:chExt cx="1076475" cy="108600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19995D9-653C-0D9C-CD24-AA00858D7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D5F40EB-B09F-5AB4-7208-AA48941B9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6051C90-3663-00CE-9C68-3D6E31ADFB20}"/>
              </a:ext>
            </a:extLst>
          </p:cNvPr>
          <p:cNvGrpSpPr/>
          <p:nvPr/>
        </p:nvGrpSpPr>
        <p:grpSpPr>
          <a:xfrm>
            <a:off x="8294121" y="2041419"/>
            <a:ext cx="1266439" cy="1425383"/>
            <a:chOff x="7600330" y="2513839"/>
            <a:chExt cx="1095613" cy="1160948"/>
          </a:xfrm>
        </p:grpSpPr>
        <p:sp>
          <p:nvSpPr>
            <p:cNvPr id="8" name="圆角矩形 81">
              <a:extLst>
                <a:ext uri="{FF2B5EF4-FFF2-40B4-BE49-F238E27FC236}">
                  <a16:creationId xmlns:a16="http://schemas.microsoft.com/office/drawing/2014/main" id="{B4BB8C92-12D2-97C7-67B5-85E0BD028299}"/>
                </a:ext>
              </a:extLst>
            </p:cNvPr>
            <p:cNvSpPr/>
            <p:nvPr/>
          </p:nvSpPr>
          <p:spPr>
            <a:xfrm>
              <a:off x="7668461" y="2567044"/>
              <a:ext cx="950032" cy="328009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9D0B917-F5F9-98DF-53BE-EA3EB50863BF}"/>
                </a:ext>
              </a:extLst>
            </p:cNvPr>
            <p:cNvCxnSpPr/>
            <p:nvPr/>
          </p:nvCxnSpPr>
          <p:spPr>
            <a:xfrm>
              <a:off x="8293825" y="271073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1204821-2A18-5AD7-7599-B84789A40FCD}"/>
                </a:ext>
              </a:extLst>
            </p:cNvPr>
            <p:cNvCxnSpPr/>
            <p:nvPr/>
          </p:nvCxnSpPr>
          <p:spPr>
            <a:xfrm>
              <a:off x="8293825" y="275137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7F53143-1268-3A3E-6E28-F11D49C4A4DB}"/>
                </a:ext>
              </a:extLst>
            </p:cNvPr>
            <p:cNvCxnSpPr/>
            <p:nvPr/>
          </p:nvCxnSpPr>
          <p:spPr>
            <a:xfrm>
              <a:off x="8293824" y="279201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圆角矩形 97">
              <a:extLst>
                <a:ext uri="{FF2B5EF4-FFF2-40B4-BE49-F238E27FC236}">
                  <a16:creationId xmlns:a16="http://schemas.microsoft.com/office/drawing/2014/main" id="{FFF3843A-8541-91C5-8B65-BAAFC597ED4F}"/>
                </a:ext>
              </a:extLst>
            </p:cNvPr>
            <p:cNvSpPr/>
            <p:nvPr/>
          </p:nvSpPr>
          <p:spPr>
            <a:xfrm>
              <a:off x="7600330" y="2513839"/>
              <a:ext cx="1095613" cy="1160948"/>
            </a:xfrm>
            <a:prstGeom prst="roundRect">
              <a:avLst>
                <a:gd name="adj" fmla="val 5202"/>
              </a:avLst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D16B2E4-A571-C571-91AE-24D9ED2FBCA4}"/>
                </a:ext>
              </a:extLst>
            </p:cNvPr>
            <p:cNvSpPr/>
            <p:nvPr/>
          </p:nvSpPr>
          <p:spPr>
            <a:xfrm>
              <a:off x="7716520" y="2751370"/>
              <a:ext cx="80733" cy="807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A8243A2-6392-832F-757B-95D48AA066D1}"/>
                </a:ext>
              </a:extLst>
            </p:cNvPr>
            <p:cNvCxnSpPr/>
            <p:nvPr/>
          </p:nvCxnSpPr>
          <p:spPr>
            <a:xfrm>
              <a:off x="8293824" y="283210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圆角矩形 81">
              <a:extLst>
                <a:ext uri="{FF2B5EF4-FFF2-40B4-BE49-F238E27FC236}">
                  <a16:creationId xmlns:a16="http://schemas.microsoft.com/office/drawing/2014/main" id="{B40A245A-00AC-1250-BB46-8B4E766B995A}"/>
                </a:ext>
              </a:extLst>
            </p:cNvPr>
            <p:cNvSpPr/>
            <p:nvPr/>
          </p:nvSpPr>
          <p:spPr>
            <a:xfrm>
              <a:off x="7673437" y="2935147"/>
              <a:ext cx="950032" cy="32800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A3845A9-E504-401C-ECD9-0C9F614B1583}"/>
                </a:ext>
              </a:extLst>
            </p:cNvPr>
            <p:cNvCxnSpPr/>
            <p:nvPr/>
          </p:nvCxnSpPr>
          <p:spPr>
            <a:xfrm>
              <a:off x="8298801" y="3078833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E1BE312-A7C1-D671-B451-1F03F8642502}"/>
                </a:ext>
              </a:extLst>
            </p:cNvPr>
            <p:cNvCxnSpPr/>
            <p:nvPr/>
          </p:nvCxnSpPr>
          <p:spPr>
            <a:xfrm>
              <a:off x="8298801" y="3119473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615DFB4-5B42-A924-FF54-B5B2E6556CB9}"/>
                </a:ext>
              </a:extLst>
            </p:cNvPr>
            <p:cNvCxnSpPr/>
            <p:nvPr/>
          </p:nvCxnSpPr>
          <p:spPr>
            <a:xfrm>
              <a:off x="8298800" y="3160113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5C33842A-E304-835A-C949-72B75B2587A7}"/>
                </a:ext>
              </a:extLst>
            </p:cNvPr>
            <p:cNvSpPr/>
            <p:nvPr/>
          </p:nvSpPr>
          <p:spPr>
            <a:xfrm>
              <a:off x="7721496" y="3119473"/>
              <a:ext cx="86157" cy="86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D7B80574-7E74-9A9F-7EBA-356DF8F36DC3}"/>
                </a:ext>
              </a:extLst>
            </p:cNvPr>
            <p:cNvCxnSpPr/>
            <p:nvPr/>
          </p:nvCxnSpPr>
          <p:spPr>
            <a:xfrm>
              <a:off x="8298800" y="3200208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圆角矩形 81">
              <a:extLst>
                <a:ext uri="{FF2B5EF4-FFF2-40B4-BE49-F238E27FC236}">
                  <a16:creationId xmlns:a16="http://schemas.microsoft.com/office/drawing/2014/main" id="{892CCA85-6C11-ACBE-C090-019BC0EE638B}"/>
                </a:ext>
              </a:extLst>
            </p:cNvPr>
            <p:cNvSpPr/>
            <p:nvPr/>
          </p:nvSpPr>
          <p:spPr>
            <a:xfrm>
              <a:off x="7668461" y="3300399"/>
              <a:ext cx="950032" cy="328009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4303C9A-AD0D-20D2-63FB-7D07C226BA70}"/>
                </a:ext>
              </a:extLst>
            </p:cNvPr>
            <p:cNvCxnSpPr/>
            <p:nvPr/>
          </p:nvCxnSpPr>
          <p:spPr>
            <a:xfrm>
              <a:off x="8293825" y="344408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846A0893-DC51-70CD-D2BF-672CFD45222F}"/>
                </a:ext>
              </a:extLst>
            </p:cNvPr>
            <p:cNvCxnSpPr/>
            <p:nvPr/>
          </p:nvCxnSpPr>
          <p:spPr>
            <a:xfrm>
              <a:off x="8293825" y="348472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CC0C6A7-7EA8-38D7-A1DF-8FDFA2A275AE}"/>
                </a:ext>
              </a:extLst>
            </p:cNvPr>
            <p:cNvCxnSpPr/>
            <p:nvPr/>
          </p:nvCxnSpPr>
          <p:spPr>
            <a:xfrm>
              <a:off x="8293824" y="352536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962E17C-D145-F8A0-A883-F73FF3B17287}"/>
                </a:ext>
              </a:extLst>
            </p:cNvPr>
            <p:cNvSpPr/>
            <p:nvPr/>
          </p:nvSpPr>
          <p:spPr>
            <a:xfrm>
              <a:off x="7716520" y="3484725"/>
              <a:ext cx="87760" cy="87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53FC05F-B832-939C-8589-F5FF3A9E38A4}"/>
                </a:ext>
              </a:extLst>
            </p:cNvPr>
            <p:cNvCxnSpPr/>
            <p:nvPr/>
          </p:nvCxnSpPr>
          <p:spPr>
            <a:xfrm>
              <a:off x="8293824" y="356546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289273B-CC09-7D34-0890-AE5B385EF588}"/>
              </a:ext>
            </a:extLst>
          </p:cNvPr>
          <p:cNvCxnSpPr/>
          <p:nvPr/>
        </p:nvCxnSpPr>
        <p:spPr>
          <a:xfrm>
            <a:off x="3502660" y="2558690"/>
            <a:ext cx="4668716" cy="0"/>
          </a:xfrm>
          <a:prstGeom prst="straightConnector1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570EC09-F179-6008-8AC8-17E322412E69}"/>
              </a:ext>
            </a:extLst>
          </p:cNvPr>
          <p:cNvCxnSpPr>
            <a:cxnSpLocks/>
          </p:cNvCxnSpPr>
          <p:nvPr/>
        </p:nvCxnSpPr>
        <p:spPr>
          <a:xfrm flipH="1">
            <a:off x="3502660" y="2978937"/>
            <a:ext cx="4653889" cy="17538"/>
          </a:xfrm>
          <a:prstGeom prst="straightConnector1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9ACC0A9D-643E-561D-94D2-BD0FB31BA4AD}"/>
              </a:ext>
            </a:extLst>
          </p:cNvPr>
          <p:cNvSpPr txBox="1"/>
          <p:nvPr/>
        </p:nvSpPr>
        <p:spPr>
          <a:xfrm>
            <a:off x="5607471" y="226016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请求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11F798B-D1CB-9C48-0626-825339431622}"/>
              </a:ext>
            </a:extLst>
          </p:cNvPr>
          <p:cNvSpPr txBox="1"/>
          <p:nvPr/>
        </p:nvSpPr>
        <p:spPr>
          <a:xfrm>
            <a:off x="5607471" y="300475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响应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31" name="图形 30" descr="信封 轮廓">
            <a:extLst>
              <a:ext uri="{FF2B5EF4-FFF2-40B4-BE49-F238E27FC236}">
                <a16:creationId xmlns:a16="http://schemas.microsoft.com/office/drawing/2014/main" id="{89A432A9-FC84-2950-57A3-9B9584BEC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7404" y="2294098"/>
            <a:ext cx="914400" cy="914400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6701D873-A5E6-A26C-75F8-1ECA26384CC5}"/>
              </a:ext>
            </a:extLst>
          </p:cNvPr>
          <p:cNvGrpSpPr/>
          <p:nvPr/>
        </p:nvGrpSpPr>
        <p:grpSpPr>
          <a:xfrm>
            <a:off x="9718473" y="2163648"/>
            <a:ext cx="914400" cy="1101057"/>
            <a:chOff x="9759113" y="2020338"/>
            <a:chExt cx="914400" cy="1101057"/>
          </a:xfrm>
        </p:grpSpPr>
        <p:pic>
          <p:nvPicPr>
            <p:cNvPr id="33" name="图形 32" descr="打开的信封 轮廓">
              <a:extLst>
                <a:ext uri="{FF2B5EF4-FFF2-40B4-BE49-F238E27FC236}">
                  <a16:creationId xmlns:a16="http://schemas.microsoft.com/office/drawing/2014/main" id="{62E603A8-3DC0-F7BC-65FF-CFD241DC3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59113" y="2020338"/>
              <a:ext cx="914400" cy="914400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9258793-ED1B-E02E-ADBB-439A493622E1}"/>
                </a:ext>
              </a:extLst>
            </p:cNvPr>
            <p:cNvSpPr txBox="1"/>
            <p:nvPr/>
          </p:nvSpPr>
          <p:spPr>
            <a:xfrm>
              <a:off x="9818490" y="2844396"/>
              <a:ext cx="8159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请求数据</a:t>
              </a:r>
              <a:endParaRPr lang="zh-CN" altLang="en-US" sz="1200" dirty="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pic>
        <p:nvPicPr>
          <p:cNvPr id="35" name="图形 34" descr="信封 轮廓">
            <a:extLst>
              <a:ext uri="{FF2B5EF4-FFF2-40B4-BE49-F238E27FC236}">
                <a16:creationId xmlns:a16="http://schemas.microsoft.com/office/drawing/2014/main" id="{0C49390E-B7E8-35CA-BB1D-3E67D471E9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64754" y="2294098"/>
            <a:ext cx="914400" cy="914400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F7B5D5AE-A956-39F8-E2CF-3649751334A0}"/>
              </a:ext>
            </a:extLst>
          </p:cNvPr>
          <p:cNvGrpSpPr/>
          <p:nvPr/>
        </p:nvGrpSpPr>
        <p:grpSpPr>
          <a:xfrm>
            <a:off x="1376208" y="2148176"/>
            <a:ext cx="914400" cy="1104438"/>
            <a:chOff x="1416848" y="2059730"/>
            <a:chExt cx="914400" cy="1104438"/>
          </a:xfrm>
        </p:grpSpPr>
        <p:pic>
          <p:nvPicPr>
            <p:cNvPr id="37" name="图形 36" descr="打开的信封 轮廓">
              <a:extLst>
                <a:ext uri="{FF2B5EF4-FFF2-40B4-BE49-F238E27FC236}">
                  <a16:creationId xmlns:a16="http://schemas.microsoft.com/office/drawing/2014/main" id="{4ED5A835-2A5B-2024-0A9E-C929154C6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16848" y="2059730"/>
              <a:ext cx="914400" cy="914400"/>
            </a:xfrm>
            <a:prstGeom prst="rect">
              <a:avLst/>
            </a:prstGeom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6B53A53-A439-D587-DFDD-5D299715475E}"/>
                </a:ext>
              </a:extLst>
            </p:cNvPr>
            <p:cNvSpPr txBox="1"/>
            <p:nvPr/>
          </p:nvSpPr>
          <p:spPr>
            <a:xfrm>
              <a:off x="1466118" y="2887169"/>
              <a:ext cx="8194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rgbClr val="92D05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响应数据</a:t>
              </a:r>
              <a:endParaRPr lang="zh-CN" altLang="en-US" sz="1200" dirty="0">
                <a:solidFill>
                  <a:srgbClr val="92D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B554443D-906D-6798-5D85-6AECD028B5F2}"/>
              </a:ext>
            </a:extLst>
          </p:cNvPr>
          <p:cNvSpPr txBox="1"/>
          <p:nvPr/>
        </p:nvSpPr>
        <p:spPr>
          <a:xfrm>
            <a:off x="5330952" y="2622371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</a:t>
            </a:r>
            <a:r>
              <a:rPr lang="zh-CN" altLang="en-US" sz="16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协议</a:t>
            </a:r>
            <a:endParaRPr lang="zh-CN" altLang="en-US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0" name="文本占位符 6">
            <a:extLst>
              <a:ext uri="{FF2B5EF4-FFF2-40B4-BE49-F238E27FC236}">
                <a16:creationId xmlns:a16="http://schemas.microsoft.com/office/drawing/2014/main" id="{260AF52A-A288-A080-5B8F-9143604B9561}"/>
              </a:ext>
            </a:extLst>
          </p:cNvPr>
          <p:cNvSpPr txBox="1">
            <a:spLocks/>
          </p:cNvSpPr>
          <p:nvPr/>
        </p:nvSpPr>
        <p:spPr>
          <a:xfrm>
            <a:off x="712993" y="4198876"/>
            <a:ext cx="10696687" cy="226359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+mj-ea"/>
              <a:buAutoNum type="circleNumDbPlain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特点：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lvl="1"/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基于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TCP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协议：面向连接，安全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lvl="1"/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基于请求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-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响应模型的：一次请求对应一次响应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lvl="1"/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HTTP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协议是无状态的协议：对于事务处理没有记忆能力。每次请求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-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响应都是独立的。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缺点：多次请求间不能共享数据。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优点：速度快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499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0.59974 0.00139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8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-0.58138 0.00023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29EC4AD-2A9C-D23B-0E42-44552A3C39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协议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7926AE7-846C-D7D4-DF63-BAC520F97B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HTTP-</a:t>
            </a:r>
            <a:r>
              <a:rPr lang="zh-CN" altLang="en-US"/>
              <a:t>请求协议</a:t>
            </a:r>
            <a:endParaRPr lang="en-US" altLang="zh-CN"/>
          </a:p>
          <a:p>
            <a:r>
              <a:rPr lang="en-US" altLang="zh-CN"/>
              <a:t>HTTP-</a:t>
            </a:r>
            <a:r>
              <a:rPr lang="zh-CN" altLang="en-US"/>
              <a:t>响应协议</a:t>
            </a:r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46FB418E-CCC8-74E9-0B89-20AF0C4CC62E}"/>
              </a:ext>
            </a:extLst>
          </p:cNvPr>
          <p:cNvSpPr txBox="1">
            <a:spLocks/>
          </p:cNvSpPr>
          <p:nvPr/>
        </p:nvSpPr>
        <p:spPr>
          <a:xfrm>
            <a:off x="4633123" y="2679425"/>
            <a:ext cx="802477" cy="48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60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67436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29EC4AD-2A9C-D23B-0E42-44552A3C39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协议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7926AE7-846C-D7D4-DF63-BAC520F97B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HTTP-</a:t>
            </a:r>
            <a:r>
              <a:rPr lang="zh-CN" altLang="en-US">
                <a:solidFill>
                  <a:srgbClr val="C00000"/>
                </a:solidFill>
              </a:rPr>
              <a:t>请求协议</a:t>
            </a:r>
            <a:endParaRPr lang="en-US" altLang="zh-CN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1600">
                <a:solidFill>
                  <a:srgbClr val="C00000"/>
                </a:solidFill>
              </a:rPr>
              <a:t>请求数据格式</a:t>
            </a:r>
            <a:endParaRPr lang="en-US" altLang="zh-CN" sz="160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1600"/>
              <a:t>请求数据获取</a:t>
            </a:r>
            <a:endParaRPr lang="en-US" altLang="zh-CN" sz="1600"/>
          </a:p>
          <a:p>
            <a:r>
              <a:rPr lang="en-US" altLang="zh-CN"/>
              <a:t>HTTP-</a:t>
            </a:r>
            <a:r>
              <a:rPr lang="zh-CN" altLang="en-US"/>
              <a:t>响应协议</a:t>
            </a:r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46FB418E-CCC8-74E9-0B89-20AF0C4CC62E}"/>
              </a:ext>
            </a:extLst>
          </p:cNvPr>
          <p:cNvSpPr txBox="1">
            <a:spLocks/>
          </p:cNvSpPr>
          <p:nvPr/>
        </p:nvSpPr>
        <p:spPr>
          <a:xfrm>
            <a:off x="4633123" y="2679425"/>
            <a:ext cx="802477" cy="48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60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46486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02B31D-C72F-7ACF-E03C-251671D8C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概念：</a:t>
            </a:r>
            <a:r>
              <a:rPr lang="en-US" altLang="zh-CN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</a:t>
            </a:r>
            <a:r>
              <a:rPr lang="en-US" altLang="zh-CN">
                <a:solidFill>
                  <a:srgbClr val="333333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yper </a:t>
            </a:r>
            <a:r>
              <a:rPr lang="en-US" altLang="zh-CN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</a:t>
            </a:r>
            <a:r>
              <a:rPr lang="en-US" altLang="zh-CN">
                <a:solidFill>
                  <a:srgbClr val="333333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ext </a:t>
            </a:r>
            <a:r>
              <a:rPr lang="en-US" altLang="zh-CN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</a:t>
            </a:r>
            <a:r>
              <a:rPr lang="en-US" altLang="zh-CN">
                <a:solidFill>
                  <a:srgbClr val="333333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ransfer </a:t>
            </a:r>
            <a:r>
              <a:rPr lang="en-US" altLang="zh-CN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</a:t>
            </a:r>
            <a:r>
              <a:rPr lang="en-US" altLang="zh-CN">
                <a:solidFill>
                  <a:srgbClr val="333333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rotocol</a:t>
            </a:r>
            <a:r>
              <a:rPr lang="zh-CN" altLang="en-US">
                <a:latin typeface="Fira Code" panose="020B0809050000020004" pitchFamily="49" charset="0"/>
              </a:rPr>
              <a:t>，超文本传输协议，规定了浏览器和服务器之间数据传输的规则。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88B3783-FA51-DE0E-81FF-F0C3B77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协议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82828DA-AB26-0C22-9A10-F79A33B26E42}"/>
              </a:ext>
            </a:extLst>
          </p:cNvPr>
          <p:cNvGrpSpPr/>
          <p:nvPr/>
        </p:nvGrpSpPr>
        <p:grpSpPr>
          <a:xfrm>
            <a:off x="2363907" y="2611384"/>
            <a:ext cx="1082678" cy="1092260"/>
            <a:chOff x="1288572" y="3466291"/>
            <a:chExt cx="1076475" cy="1086002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F2AE2E05-E5D9-3ACA-39B3-3B6A4BB24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EAEE554F-278C-C74F-CA9B-24AED4E96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69F09ED-8139-7CA2-0D53-B9EDBA916084}"/>
              </a:ext>
            </a:extLst>
          </p:cNvPr>
          <p:cNvGrpSpPr/>
          <p:nvPr/>
        </p:nvGrpSpPr>
        <p:grpSpPr>
          <a:xfrm>
            <a:off x="8334761" y="2426603"/>
            <a:ext cx="1266439" cy="1425383"/>
            <a:chOff x="7600330" y="2513839"/>
            <a:chExt cx="1095613" cy="1160948"/>
          </a:xfrm>
        </p:grpSpPr>
        <p:sp>
          <p:nvSpPr>
            <p:cNvPr id="42" name="圆角矩形 81">
              <a:extLst>
                <a:ext uri="{FF2B5EF4-FFF2-40B4-BE49-F238E27FC236}">
                  <a16:creationId xmlns:a16="http://schemas.microsoft.com/office/drawing/2014/main" id="{782C611B-ED24-2C90-03E9-E4D31AA2CA22}"/>
                </a:ext>
              </a:extLst>
            </p:cNvPr>
            <p:cNvSpPr/>
            <p:nvPr/>
          </p:nvSpPr>
          <p:spPr>
            <a:xfrm>
              <a:off x="7668461" y="2567044"/>
              <a:ext cx="950032" cy="328009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A5B5950B-D7FB-DE7D-6EE9-4CD047D777D7}"/>
                </a:ext>
              </a:extLst>
            </p:cNvPr>
            <p:cNvCxnSpPr/>
            <p:nvPr/>
          </p:nvCxnSpPr>
          <p:spPr>
            <a:xfrm>
              <a:off x="8293825" y="271073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E7B1674-79B1-56FC-E0D4-760B07A3E7A8}"/>
                </a:ext>
              </a:extLst>
            </p:cNvPr>
            <p:cNvCxnSpPr/>
            <p:nvPr/>
          </p:nvCxnSpPr>
          <p:spPr>
            <a:xfrm>
              <a:off x="8293825" y="275137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D654496B-1233-BA5E-307D-CE56D71DDA1F}"/>
                </a:ext>
              </a:extLst>
            </p:cNvPr>
            <p:cNvCxnSpPr/>
            <p:nvPr/>
          </p:nvCxnSpPr>
          <p:spPr>
            <a:xfrm>
              <a:off x="8293824" y="279201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圆角矩形 97">
              <a:extLst>
                <a:ext uri="{FF2B5EF4-FFF2-40B4-BE49-F238E27FC236}">
                  <a16:creationId xmlns:a16="http://schemas.microsoft.com/office/drawing/2014/main" id="{77F515AE-3ADA-A267-8E8F-B14EA03B4170}"/>
                </a:ext>
              </a:extLst>
            </p:cNvPr>
            <p:cNvSpPr/>
            <p:nvPr/>
          </p:nvSpPr>
          <p:spPr>
            <a:xfrm>
              <a:off x="7600330" y="2513839"/>
              <a:ext cx="1095613" cy="1160948"/>
            </a:xfrm>
            <a:prstGeom prst="roundRect">
              <a:avLst>
                <a:gd name="adj" fmla="val 5202"/>
              </a:avLst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1B5D7FC9-D130-797E-7DC5-B006849970B1}"/>
                </a:ext>
              </a:extLst>
            </p:cNvPr>
            <p:cNvSpPr/>
            <p:nvPr/>
          </p:nvSpPr>
          <p:spPr>
            <a:xfrm>
              <a:off x="7716520" y="2751370"/>
              <a:ext cx="80733" cy="807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0336D9B-2B88-09E3-BF5F-2B6B17A746A8}"/>
                </a:ext>
              </a:extLst>
            </p:cNvPr>
            <p:cNvCxnSpPr/>
            <p:nvPr/>
          </p:nvCxnSpPr>
          <p:spPr>
            <a:xfrm>
              <a:off x="8293824" y="283210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圆角矩形 81">
              <a:extLst>
                <a:ext uri="{FF2B5EF4-FFF2-40B4-BE49-F238E27FC236}">
                  <a16:creationId xmlns:a16="http://schemas.microsoft.com/office/drawing/2014/main" id="{4259EFBE-15F3-0229-2026-AB5272BDC95E}"/>
                </a:ext>
              </a:extLst>
            </p:cNvPr>
            <p:cNvSpPr/>
            <p:nvPr/>
          </p:nvSpPr>
          <p:spPr>
            <a:xfrm>
              <a:off x="7673437" y="2935147"/>
              <a:ext cx="950032" cy="32800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33A9716D-CB81-39A9-EC21-B9B7E9AFD255}"/>
                </a:ext>
              </a:extLst>
            </p:cNvPr>
            <p:cNvCxnSpPr/>
            <p:nvPr/>
          </p:nvCxnSpPr>
          <p:spPr>
            <a:xfrm>
              <a:off x="8298801" y="3078833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8D5DBE6-40B1-D12B-0224-B6DFA68578B8}"/>
                </a:ext>
              </a:extLst>
            </p:cNvPr>
            <p:cNvCxnSpPr/>
            <p:nvPr/>
          </p:nvCxnSpPr>
          <p:spPr>
            <a:xfrm>
              <a:off x="8298801" y="3119473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15738759-40AF-4DC3-577C-EA092B5A2CED}"/>
                </a:ext>
              </a:extLst>
            </p:cNvPr>
            <p:cNvCxnSpPr/>
            <p:nvPr/>
          </p:nvCxnSpPr>
          <p:spPr>
            <a:xfrm>
              <a:off x="8298800" y="3160113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857695C2-0EF8-B724-B253-521374C1B4FE}"/>
                </a:ext>
              </a:extLst>
            </p:cNvPr>
            <p:cNvSpPr/>
            <p:nvPr/>
          </p:nvSpPr>
          <p:spPr>
            <a:xfrm>
              <a:off x="7721496" y="3119473"/>
              <a:ext cx="86157" cy="86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F8079883-262F-C411-AA0A-808634F9CC84}"/>
                </a:ext>
              </a:extLst>
            </p:cNvPr>
            <p:cNvCxnSpPr/>
            <p:nvPr/>
          </p:nvCxnSpPr>
          <p:spPr>
            <a:xfrm>
              <a:off x="8298800" y="3200208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圆角矩形 81">
              <a:extLst>
                <a:ext uri="{FF2B5EF4-FFF2-40B4-BE49-F238E27FC236}">
                  <a16:creationId xmlns:a16="http://schemas.microsoft.com/office/drawing/2014/main" id="{3DA5F2EE-AEE9-D746-1BC9-2F4E2714EF44}"/>
                </a:ext>
              </a:extLst>
            </p:cNvPr>
            <p:cNvSpPr/>
            <p:nvPr/>
          </p:nvSpPr>
          <p:spPr>
            <a:xfrm>
              <a:off x="7668461" y="3300399"/>
              <a:ext cx="950032" cy="328009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DCE78B9-CBB0-6DE0-7036-7DE77F4C6BCC}"/>
                </a:ext>
              </a:extLst>
            </p:cNvPr>
            <p:cNvCxnSpPr/>
            <p:nvPr/>
          </p:nvCxnSpPr>
          <p:spPr>
            <a:xfrm>
              <a:off x="8293825" y="344408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583E2C65-45BF-773E-9356-D11FCE7F1836}"/>
                </a:ext>
              </a:extLst>
            </p:cNvPr>
            <p:cNvCxnSpPr/>
            <p:nvPr/>
          </p:nvCxnSpPr>
          <p:spPr>
            <a:xfrm>
              <a:off x="8293825" y="348472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F0247D2B-2BE9-C8BD-0159-F6E92491A495}"/>
                </a:ext>
              </a:extLst>
            </p:cNvPr>
            <p:cNvCxnSpPr/>
            <p:nvPr/>
          </p:nvCxnSpPr>
          <p:spPr>
            <a:xfrm>
              <a:off x="8293824" y="352536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99A1FCE7-CDCA-A7FF-D5F3-3A9558B2C25E}"/>
                </a:ext>
              </a:extLst>
            </p:cNvPr>
            <p:cNvSpPr/>
            <p:nvPr/>
          </p:nvSpPr>
          <p:spPr>
            <a:xfrm>
              <a:off x="7716520" y="3484725"/>
              <a:ext cx="87760" cy="87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DF4D9DA4-F376-69B4-0D11-54FAF8858BAA}"/>
                </a:ext>
              </a:extLst>
            </p:cNvPr>
            <p:cNvCxnSpPr/>
            <p:nvPr/>
          </p:nvCxnSpPr>
          <p:spPr>
            <a:xfrm>
              <a:off x="8293824" y="356546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32A523B2-1DA0-D664-6853-6088CA6E5596}"/>
              </a:ext>
            </a:extLst>
          </p:cNvPr>
          <p:cNvCxnSpPr/>
          <p:nvPr/>
        </p:nvCxnSpPr>
        <p:spPr>
          <a:xfrm>
            <a:off x="3543300" y="2943874"/>
            <a:ext cx="4668716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A7067597-F3E7-10CB-1E86-CCAD11B83ED8}"/>
              </a:ext>
            </a:extLst>
          </p:cNvPr>
          <p:cNvCxnSpPr>
            <a:cxnSpLocks/>
          </p:cNvCxnSpPr>
          <p:nvPr/>
        </p:nvCxnSpPr>
        <p:spPr>
          <a:xfrm flipH="1">
            <a:off x="3543300" y="3364121"/>
            <a:ext cx="4653889" cy="1753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505C77CC-5967-60A1-2E9B-E8F718842858}"/>
              </a:ext>
            </a:extLst>
          </p:cNvPr>
          <p:cNvSpPr txBox="1"/>
          <p:nvPr/>
        </p:nvSpPr>
        <p:spPr>
          <a:xfrm>
            <a:off x="5648111" y="264534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请求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56D5A6B-B9E5-8B8A-B743-39B64C507CD8}"/>
              </a:ext>
            </a:extLst>
          </p:cNvPr>
          <p:cNvSpPr txBox="1"/>
          <p:nvPr/>
        </p:nvSpPr>
        <p:spPr>
          <a:xfrm>
            <a:off x="5648111" y="33899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响应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0CE770D-7817-7D3E-515F-D81CCEF6D568}"/>
              </a:ext>
            </a:extLst>
          </p:cNvPr>
          <p:cNvGrpSpPr/>
          <p:nvPr/>
        </p:nvGrpSpPr>
        <p:grpSpPr>
          <a:xfrm>
            <a:off x="9759113" y="2548832"/>
            <a:ext cx="914400" cy="1101057"/>
            <a:chOff x="9759113" y="2020338"/>
            <a:chExt cx="914400" cy="1101057"/>
          </a:xfrm>
        </p:grpSpPr>
        <p:pic>
          <p:nvPicPr>
            <p:cNvPr id="66" name="图形 65" descr="打开的信封 轮廓">
              <a:extLst>
                <a:ext uri="{FF2B5EF4-FFF2-40B4-BE49-F238E27FC236}">
                  <a16:creationId xmlns:a16="http://schemas.microsoft.com/office/drawing/2014/main" id="{D50868A7-1C2A-6C47-61A8-6345A649A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59113" y="2020338"/>
              <a:ext cx="914400" cy="914400"/>
            </a:xfrm>
            <a:prstGeom prst="rect">
              <a:avLst/>
            </a:prstGeom>
          </p:spPr>
        </p:pic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4E81EF6-AD9F-E445-ACDC-F718793A5736}"/>
                </a:ext>
              </a:extLst>
            </p:cNvPr>
            <p:cNvSpPr txBox="1"/>
            <p:nvPr/>
          </p:nvSpPr>
          <p:spPr>
            <a:xfrm>
              <a:off x="9818490" y="2844396"/>
              <a:ext cx="8159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请求数据</a:t>
              </a:r>
              <a:endParaRPr lang="zh-CN" altLang="en-US" sz="1200" dirty="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0616F847-1DE2-C392-38E6-17F2007C583E}"/>
              </a:ext>
            </a:extLst>
          </p:cNvPr>
          <p:cNvGrpSpPr/>
          <p:nvPr/>
        </p:nvGrpSpPr>
        <p:grpSpPr>
          <a:xfrm>
            <a:off x="1416848" y="2533360"/>
            <a:ext cx="914400" cy="1104438"/>
            <a:chOff x="1416848" y="2059730"/>
            <a:chExt cx="914400" cy="1104438"/>
          </a:xfrm>
        </p:grpSpPr>
        <p:pic>
          <p:nvPicPr>
            <p:cNvPr id="69" name="图形 68" descr="打开的信封 轮廓">
              <a:extLst>
                <a:ext uri="{FF2B5EF4-FFF2-40B4-BE49-F238E27FC236}">
                  <a16:creationId xmlns:a16="http://schemas.microsoft.com/office/drawing/2014/main" id="{4D071726-C10E-5DDC-A520-3417D4A20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16848" y="2059730"/>
              <a:ext cx="914400" cy="914400"/>
            </a:xfrm>
            <a:prstGeom prst="rect">
              <a:avLst/>
            </a:prstGeom>
          </p:spPr>
        </p:pic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84C0CB25-520C-AC93-3260-6280C1D02945}"/>
                </a:ext>
              </a:extLst>
            </p:cNvPr>
            <p:cNvSpPr txBox="1"/>
            <p:nvPr/>
          </p:nvSpPr>
          <p:spPr>
            <a:xfrm>
              <a:off x="1466118" y="2887169"/>
              <a:ext cx="8194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rgbClr val="92D05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响应数据</a:t>
              </a:r>
              <a:endParaRPr lang="zh-CN" altLang="en-US" sz="1200" dirty="0">
                <a:solidFill>
                  <a:srgbClr val="92D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DB3150AC-6382-9E0E-B605-EEA515A4D8E6}"/>
              </a:ext>
            </a:extLst>
          </p:cNvPr>
          <p:cNvSpPr txBox="1"/>
          <p:nvPr/>
        </p:nvSpPr>
        <p:spPr>
          <a:xfrm>
            <a:off x="5371592" y="3007555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</a:t>
            </a:r>
            <a:r>
              <a:rPr lang="zh-CN" altLang="en-US" sz="16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协议</a:t>
            </a:r>
            <a:endParaRPr lang="zh-CN" altLang="en-US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9923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88B3783-FA51-DE0E-81FF-F0C3B77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协议</a:t>
            </a:r>
            <a:r>
              <a:rPr lang="en-US" altLang="zh-CN"/>
              <a:t>-</a:t>
            </a:r>
            <a:r>
              <a:rPr lang="zh-CN" altLang="en-US"/>
              <a:t>请求数据格式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D874AF8-7F8F-A0D9-24CF-027F473BEE06}"/>
              </a:ext>
            </a:extLst>
          </p:cNvPr>
          <p:cNvGrpSpPr/>
          <p:nvPr/>
        </p:nvGrpSpPr>
        <p:grpSpPr>
          <a:xfrm>
            <a:off x="690304" y="2682811"/>
            <a:ext cx="711011" cy="849903"/>
            <a:chOff x="9731028" y="2020338"/>
            <a:chExt cx="970568" cy="1160163"/>
          </a:xfrm>
        </p:grpSpPr>
        <p:pic>
          <p:nvPicPr>
            <p:cNvPr id="41" name="图形 40" descr="打开的信封 轮廓">
              <a:extLst>
                <a:ext uri="{FF2B5EF4-FFF2-40B4-BE49-F238E27FC236}">
                  <a16:creationId xmlns:a16="http://schemas.microsoft.com/office/drawing/2014/main" id="{C61B3857-2DDC-0A5C-621A-C2CB31295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59113" y="2020338"/>
              <a:ext cx="914400" cy="914400"/>
            </a:xfrm>
            <a:prstGeom prst="rect">
              <a:avLst/>
            </a:pr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F4B80322-497A-55F4-AED3-AF22F113A188}"/>
                </a:ext>
              </a:extLst>
            </p:cNvPr>
            <p:cNvSpPr txBox="1"/>
            <p:nvPr/>
          </p:nvSpPr>
          <p:spPr>
            <a:xfrm>
              <a:off x="9731028" y="2844396"/>
              <a:ext cx="970568" cy="336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请求数据</a:t>
              </a:r>
              <a:endParaRPr lang="zh-CN" altLang="en-US" sz="1000" dirty="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43" name="!!矩形: 圆角 78">
            <a:extLst>
              <a:ext uri="{FF2B5EF4-FFF2-40B4-BE49-F238E27FC236}">
                <a16:creationId xmlns:a16="http://schemas.microsoft.com/office/drawing/2014/main" id="{C7429B41-03BA-BAF8-9DEB-143DA2A95107}"/>
              </a:ext>
            </a:extLst>
          </p:cNvPr>
          <p:cNvSpPr/>
          <p:nvPr/>
        </p:nvSpPr>
        <p:spPr>
          <a:xfrm>
            <a:off x="8751040" y="2817819"/>
            <a:ext cx="2755616" cy="517189"/>
          </a:xfrm>
          <a:prstGeom prst="roundRect">
            <a:avLst>
              <a:gd name="adj" fmla="val 7506"/>
            </a:avLst>
          </a:prstGeom>
          <a:solidFill>
            <a:srgbClr val="FDEB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400">
                <a:solidFill>
                  <a:srgbClr val="FF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请求头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第二行开始，格式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key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value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AD84329-08B1-9AE5-A2CE-C19EFF0FA92F}"/>
              </a:ext>
            </a:extLst>
          </p:cNvPr>
          <p:cNvGrpSpPr/>
          <p:nvPr/>
        </p:nvGrpSpPr>
        <p:grpSpPr>
          <a:xfrm>
            <a:off x="1418364" y="1616588"/>
            <a:ext cx="7259288" cy="1380501"/>
            <a:chOff x="3306277" y="3024124"/>
            <a:chExt cx="7259288" cy="1380501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76907287-9587-39A3-BE8E-43F73801B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8975" y="3025668"/>
              <a:ext cx="7256590" cy="1378957"/>
            </a:xfrm>
            <a:prstGeom prst="roundRect">
              <a:avLst>
                <a:gd name="adj" fmla="val 4068"/>
              </a:avLst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</p:pic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C877C8CA-A573-36CB-060E-0B32394FEE82}"/>
                </a:ext>
              </a:extLst>
            </p:cNvPr>
            <p:cNvSpPr/>
            <p:nvPr/>
          </p:nvSpPr>
          <p:spPr>
            <a:xfrm>
              <a:off x="3306277" y="3024124"/>
              <a:ext cx="7256590" cy="1378957"/>
            </a:xfrm>
            <a:prstGeom prst="roundRect">
              <a:avLst>
                <a:gd name="adj" fmla="val 5350"/>
              </a:avLst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9AA5F2E-6FDD-7585-48C9-F1396F6CE692}"/>
              </a:ext>
            </a:extLst>
          </p:cNvPr>
          <p:cNvGrpSpPr/>
          <p:nvPr/>
        </p:nvGrpSpPr>
        <p:grpSpPr>
          <a:xfrm>
            <a:off x="1418364" y="3321780"/>
            <a:ext cx="7259288" cy="2370936"/>
            <a:chOff x="1537236" y="4320805"/>
            <a:chExt cx="7259288" cy="2370936"/>
          </a:xfrm>
        </p:grpSpPr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C5E971E5-B0D2-4018-6CD9-B4746F1A7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39934" y="4323484"/>
              <a:ext cx="7256590" cy="2368257"/>
            </a:xfrm>
            <a:prstGeom prst="roundRect">
              <a:avLst>
                <a:gd name="adj" fmla="val 2767"/>
              </a:avLst>
            </a:prstGeom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</p:pic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A1842652-C0CE-599C-839A-F63601EB8094}"/>
                </a:ext>
              </a:extLst>
            </p:cNvPr>
            <p:cNvSpPr/>
            <p:nvPr/>
          </p:nvSpPr>
          <p:spPr>
            <a:xfrm>
              <a:off x="1537236" y="4320805"/>
              <a:ext cx="7256590" cy="2368257"/>
            </a:xfrm>
            <a:prstGeom prst="roundRect">
              <a:avLst>
                <a:gd name="adj" fmla="val 3033"/>
              </a:avLst>
            </a:prstGeom>
            <a:solidFill>
              <a:srgbClr val="FFFFFF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FD0C73F1-019C-4628-D210-19B8A5F2994A}"/>
              </a:ext>
            </a:extLst>
          </p:cNvPr>
          <p:cNvSpPr/>
          <p:nvPr/>
        </p:nvSpPr>
        <p:spPr>
          <a:xfrm>
            <a:off x="1409220" y="1617742"/>
            <a:ext cx="7274878" cy="241196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81132E6E-A20E-F312-2FBA-8AC4A45D0F1F}"/>
              </a:ext>
            </a:extLst>
          </p:cNvPr>
          <p:cNvSpPr/>
          <p:nvPr/>
        </p:nvSpPr>
        <p:spPr>
          <a:xfrm>
            <a:off x="1418364" y="3324956"/>
            <a:ext cx="7256590" cy="24622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B936B300-9AEA-DA56-8F94-055751758656}"/>
              </a:ext>
            </a:extLst>
          </p:cNvPr>
          <p:cNvSpPr/>
          <p:nvPr/>
        </p:nvSpPr>
        <p:spPr>
          <a:xfrm>
            <a:off x="1418543" y="1889075"/>
            <a:ext cx="7256590" cy="1104562"/>
          </a:xfrm>
          <a:prstGeom prst="roundRect">
            <a:avLst>
              <a:gd name="adj" fmla="val 2661"/>
            </a:avLst>
          </a:prstGeom>
          <a:solidFill>
            <a:srgbClr val="F6BB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B50CB616-9185-70C0-B71B-EEFF71F45734}"/>
              </a:ext>
            </a:extLst>
          </p:cNvPr>
          <p:cNvSpPr/>
          <p:nvPr/>
        </p:nvSpPr>
        <p:spPr>
          <a:xfrm>
            <a:off x="1419888" y="3599656"/>
            <a:ext cx="7256590" cy="1640212"/>
          </a:xfrm>
          <a:prstGeom prst="roundRect">
            <a:avLst>
              <a:gd name="adj" fmla="val 2661"/>
            </a:avLst>
          </a:prstGeom>
          <a:solidFill>
            <a:srgbClr val="F6BB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C28F0A1-4A58-2450-8615-9F242C2EEF8A}"/>
              </a:ext>
            </a:extLst>
          </p:cNvPr>
          <p:cNvSpPr/>
          <p:nvPr/>
        </p:nvSpPr>
        <p:spPr>
          <a:xfrm>
            <a:off x="8751040" y="2269572"/>
            <a:ext cx="2766617" cy="517189"/>
          </a:xfrm>
          <a:prstGeom prst="roundRect">
            <a:avLst>
              <a:gd name="adj" fmla="val 11363"/>
            </a:avLst>
          </a:prstGeom>
          <a:solidFill>
            <a:srgbClr val="FFC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400">
                <a:solidFill>
                  <a:srgbClr val="FF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请求行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请求数据第一行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       (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请求方式、资源路径、协议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)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2957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88B3783-FA51-DE0E-81FF-F0C3B77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协议</a:t>
            </a:r>
            <a:r>
              <a:rPr lang="en-US" altLang="zh-CN"/>
              <a:t>-</a:t>
            </a:r>
            <a:r>
              <a:rPr lang="zh-CN" altLang="en-US"/>
              <a:t>请求数据格式</a:t>
            </a:r>
          </a:p>
        </p:txBody>
      </p:sp>
      <p:sp>
        <p:nvSpPr>
          <p:cNvPr id="2" name="!!矩形: 圆角 78">
            <a:extLst>
              <a:ext uri="{FF2B5EF4-FFF2-40B4-BE49-F238E27FC236}">
                <a16:creationId xmlns:a16="http://schemas.microsoft.com/office/drawing/2014/main" id="{6441BBA6-FC41-DDEA-A85C-4E918D874D7C}"/>
              </a:ext>
            </a:extLst>
          </p:cNvPr>
          <p:cNvSpPr/>
          <p:nvPr/>
        </p:nvSpPr>
        <p:spPr>
          <a:xfrm>
            <a:off x="808970" y="3415553"/>
            <a:ext cx="10439345" cy="3146785"/>
          </a:xfrm>
          <a:prstGeom prst="roundRect">
            <a:avLst>
              <a:gd name="adj" fmla="val 3364"/>
            </a:avLst>
          </a:prstGeom>
          <a:solidFill>
            <a:srgbClr val="FFF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88BD73A-C49B-A264-D995-1B8BD5CAC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452060"/>
              </p:ext>
            </p:extLst>
          </p:nvPr>
        </p:nvGraphicFramePr>
        <p:xfrm>
          <a:off x="1003395" y="3533118"/>
          <a:ext cx="10083800" cy="2885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636">
                  <a:extLst>
                    <a:ext uri="{9D8B030D-6E8A-4147-A177-3AD203B41FA5}">
                      <a16:colId xmlns:a16="http://schemas.microsoft.com/office/drawing/2014/main" val="2557866498"/>
                    </a:ext>
                  </a:extLst>
                </a:gridCol>
                <a:gridCol w="8216164">
                  <a:extLst>
                    <a:ext uri="{9D8B030D-6E8A-4147-A177-3AD203B41FA5}">
                      <a16:colId xmlns:a16="http://schemas.microsoft.com/office/drawing/2014/main" val="1601882693"/>
                    </a:ext>
                  </a:extLst>
                </a:gridCol>
              </a:tblGrid>
              <a:tr h="404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Host</a:t>
                      </a:r>
                      <a:endParaRPr lang="zh-CN" altLang="en-US" sz="1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请求的主机名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702005"/>
                  </a:ext>
                </a:extLst>
              </a:tr>
              <a:tr h="4514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User-Agent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浏览器版本，例如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Chrome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浏览器的标识类似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Mozilla/5.0 ... Chrome/79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IE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浏览器的标识类似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Mozilla/5.0 (Windows NT ...) like Gecko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7069"/>
                  </a:ext>
                </a:extLst>
              </a:tr>
              <a:tr h="404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Accept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表示浏览器能接收的资源类型，如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text/*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image/*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或者*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/*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表示所有；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360141"/>
                  </a:ext>
                </a:extLst>
              </a:tr>
              <a:tr h="404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Accept-Language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表示浏览器偏好的语言，服务器可以据此返回不同语言的网页；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919549"/>
                  </a:ext>
                </a:extLst>
              </a:tr>
              <a:tr h="404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Accept-Encoding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表示浏览器可以支持的压缩类型，例如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gzip, deflate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等。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979356"/>
                  </a:ext>
                </a:extLst>
              </a:tr>
              <a:tr h="404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Content-Type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请求主体的数据类型。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822590"/>
                  </a:ext>
                </a:extLst>
              </a:tr>
              <a:tr h="404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Content-Length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请求主体的大小（单位：字节）。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665147"/>
                  </a:ext>
                </a:extLst>
              </a:tr>
            </a:tbl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D86F9CB2-54DE-4C11-E9A5-842D3959E09A}"/>
              </a:ext>
            </a:extLst>
          </p:cNvPr>
          <p:cNvGrpSpPr/>
          <p:nvPr/>
        </p:nvGrpSpPr>
        <p:grpSpPr>
          <a:xfrm>
            <a:off x="4622720" y="911786"/>
            <a:ext cx="7259288" cy="2370936"/>
            <a:chOff x="1537236" y="4320805"/>
            <a:chExt cx="7259288" cy="2370936"/>
          </a:xfrm>
          <a:effectLst>
            <a:glow rad="63500">
              <a:schemeClr val="tx1">
                <a:lumMod val="75000"/>
                <a:lumOff val="25000"/>
                <a:alpha val="40000"/>
              </a:schemeClr>
            </a:glow>
          </a:effectLst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3DF7EE2-F653-231A-1F44-F59DC457E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9934" y="4323484"/>
              <a:ext cx="7256590" cy="2368257"/>
            </a:xfrm>
            <a:prstGeom prst="roundRect">
              <a:avLst>
                <a:gd name="adj" fmla="val 2767"/>
              </a:avLst>
            </a:prstGeom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</p:pic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B78D69F-D0EA-6A2A-0171-AA93B2698661}"/>
                </a:ext>
              </a:extLst>
            </p:cNvPr>
            <p:cNvSpPr/>
            <p:nvPr/>
          </p:nvSpPr>
          <p:spPr>
            <a:xfrm>
              <a:off x="1537236" y="4320805"/>
              <a:ext cx="7256590" cy="2368257"/>
            </a:xfrm>
            <a:prstGeom prst="roundRect">
              <a:avLst>
                <a:gd name="adj" fmla="val 3033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3590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88B3783-FA51-DE0E-81FF-F0C3B77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协议</a:t>
            </a:r>
            <a:r>
              <a:rPr lang="en-US" altLang="zh-CN"/>
              <a:t>-</a:t>
            </a:r>
            <a:r>
              <a:rPr lang="zh-CN" altLang="en-US"/>
              <a:t>请求数据格式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27F0E1C-6F93-490A-2F41-1FB181847840}"/>
              </a:ext>
            </a:extLst>
          </p:cNvPr>
          <p:cNvGrpSpPr/>
          <p:nvPr/>
        </p:nvGrpSpPr>
        <p:grpSpPr>
          <a:xfrm>
            <a:off x="690304" y="2682811"/>
            <a:ext cx="711011" cy="849903"/>
            <a:chOff x="9731028" y="2020338"/>
            <a:chExt cx="970568" cy="1160163"/>
          </a:xfrm>
        </p:grpSpPr>
        <p:pic>
          <p:nvPicPr>
            <p:cNvPr id="9" name="图形 8" descr="打开的信封 轮廓">
              <a:extLst>
                <a:ext uri="{FF2B5EF4-FFF2-40B4-BE49-F238E27FC236}">
                  <a16:creationId xmlns:a16="http://schemas.microsoft.com/office/drawing/2014/main" id="{9E60799A-206C-FA2F-70A4-6D16415FE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59113" y="2020338"/>
              <a:ext cx="914400" cy="91440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02CB8D2-3801-DC98-6347-924F91C934C0}"/>
                </a:ext>
              </a:extLst>
            </p:cNvPr>
            <p:cNvSpPr txBox="1"/>
            <p:nvPr/>
          </p:nvSpPr>
          <p:spPr>
            <a:xfrm>
              <a:off x="9731028" y="2844396"/>
              <a:ext cx="970568" cy="336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请求数据</a:t>
              </a:r>
              <a:endParaRPr lang="zh-CN" altLang="en-US" sz="1000" dirty="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1" name="!!矩形: 圆角 78">
            <a:extLst>
              <a:ext uri="{FF2B5EF4-FFF2-40B4-BE49-F238E27FC236}">
                <a16:creationId xmlns:a16="http://schemas.microsoft.com/office/drawing/2014/main" id="{9C8B365C-D25B-13AF-07E9-20BB4F71821C}"/>
              </a:ext>
            </a:extLst>
          </p:cNvPr>
          <p:cNvSpPr/>
          <p:nvPr/>
        </p:nvSpPr>
        <p:spPr>
          <a:xfrm>
            <a:off x="8751040" y="2817819"/>
            <a:ext cx="2755616" cy="517189"/>
          </a:xfrm>
          <a:prstGeom prst="roundRect">
            <a:avLst>
              <a:gd name="adj" fmla="val 7506"/>
            </a:avLst>
          </a:prstGeom>
          <a:solidFill>
            <a:srgbClr val="FDEB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400">
                <a:solidFill>
                  <a:srgbClr val="FF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请求头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第二行开始，格式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key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value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9AFF5E4-AEAF-20FC-BECB-68473C42D636}"/>
              </a:ext>
            </a:extLst>
          </p:cNvPr>
          <p:cNvGrpSpPr/>
          <p:nvPr/>
        </p:nvGrpSpPr>
        <p:grpSpPr>
          <a:xfrm>
            <a:off x="1418364" y="1616588"/>
            <a:ext cx="7259288" cy="1380501"/>
            <a:chOff x="3306277" y="3024124"/>
            <a:chExt cx="7259288" cy="1380501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30269C8-86E6-F158-73EE-CFF82ED20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8975" y="3025668"/>
              <a:ext cx="7256590" cy="1378957"/>
            </a:xfrm>
            <a:prstGeom prst="roundRect">
              <a:avLst>
                <a:gd name="adj" fmla="val 4068"/>
              </a:avLst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</p:pic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AD649439-6D4C-221D-B62E-9176E26880FD}"/>
                </a:ext>
              </a:extLst>
            </p:cNvPr>
            <p:cNvSpPr/>
            <p:nvPr/>
          </p:nvSpPr>
          <p:spPr>
            <a:xfrm>
              <a:off x="3306277" y="3024124"/>
              <a:ext cx="7256590" cy="1378957"/>
            </a:xfrm>
            <a:prstGeom prst="roundRect">
              <a:avLst>
                <a:gd name="adj" fmla="val 5350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2D33AA1-FC69-D630-BB59-0529C862383B}"/>
              </a:ext>
            </a:extLst>
          </p:cNvPr>
          <p:cNvGrpSpPr/>
          <p:nvPr/>
        </p:nvGrpSpPr>
        <p:grpSpPr>
          <a:xfrm>
            <a:off x="1418364" y="3205237"/>
            <a:ext cx="7259288" cy="2370936"/>
            <a:chOff x="1537236" y="4320805"/>
            <a:chExt cx="7259288" cy="237093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F710E84-E621-9EBC-B657-76917C7C2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39934" y="4323484"/>
              <a:ext cx="7256590" cy="2368257"/>
            </a:xfrm>
            <a:prstGeom prst="roundRect">
              <a:avLst>
                <a:gd name="adj" fmla="val 2767"/>
              </a:avLst>
            </a:prstGeom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</p:pic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450F5A6D-CAC6-ACCB-CB97-FA27B5E03B70}"/>
                </a:ext>
              </a:extLst>
            </p:cNvPr>
            <p:cNvSpPr/>
            <p:nvPr/>
          </p:nvSpPr>
          <p:spPr>
            <a:xfrm>
              <a:off x="1537236" y="4320805"/>
              <a:ext cx="7256590" cy="2368257"/>
            </a:xfrm>
            <a:prstGeom prst="roundRect">
              <a:avLst>
                <a:gd name="adj" fmla="val 3033"/>
              </a:avLst>
            </a:prstGeom>
            <a:solidFill>
              <a:srgbClr val="FFFFFF">
                <a:alpha val="1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3AB67E5-AF93-DC22-DE9B-60DF42137CFD}"/>
              </a:ext>
            </a:extLst>
          </p:cNvPr>
          <p:cNvSpPr/>
          <p:nvPr/>
        </p:nvSpPr>
        <p:spPr>
          <a:xfrm>
            <a:off x="1409220" y="1617742"/>
            <a:ext cx="7274878" cy="241196"/>
          </a:xfrm>
          <a:prstGeom prst="roundRect">
            <a:avLst>
              <a:gd name="adj" fmla="val 31534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8DC082B-F71D-1F54-676E-00F49CE155D1}"/>
              </a:ext>
            </a:extLst>
          </p:cNvPr>
          <p:cNvSpPr/>
          <p:nvPr/>
        </p:nvSpPr>
        <p:spPr>
          <a:xfrm>
            <a:off x="1418364" y="3208413"/>
            <a:ext cx="7256590" cy="227700"/>
          </a:xfrm>
          <a:prstGeom prst="roundRect">
            <a:avLst>
              <a:gd name="adj" fmla="val 24541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CBF3F72-F1B4-D81E-58A0-AC5B6349881D}"/>
              </a:ext>
            </a:extLst>
          </p:cNvPr>
          <p:cNvSpPr/>
          <p:nvPr/>
        </p:nvSpPr>
        <p:spPr>
          <a:xfrm>
            <a:off x="1427508" y="1892890"/>
            <a:ext cx="7256590" cy="1104562"/>
          </a:xfrm>
          <a:prstGeom prst="roundRect">
            <a:avLst>
              <a:gd name="adj" fmla="val 2661"/>
            </a:avLst>
          </a:prstGeom>
          <a:solidFill>
            <a:srgbClr val="F6BB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AB051D8-1BB8-EC64-3B8F-C9C8365BEFF1}"/>
              </a:ext>
            </a:extLst>
          </p:cNvPr>
          <p:cNvSpPr/>
          <p:nvPr/>
        </p:nvSpPr>
        <p:spPr>
          <a:xfrm>
            <a:off x="1419888" y="3464561"/>
            <a:ext cx="7256590" cy="1662176"/>
          </a:xfrm>
          <a:prstGeom prst="roundRect">
            <a:avLst>
              <a:gd name="adj" fmla="val 2661"/>
            </a:avLst>
          </a:prstGeom>
          <a:solidFill>
            <a:srgbClr val="F6BB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CE2E1A7-25F9-7A81-ED1F-180D0D0FC0B8}"/>
              </a:ext>
            </a:extLst>
          </p:cNvPr>
          <p:cNvSpPr/>
          <p:nvPr/>
        </p:nvSpPr>
        <p:spPr>
          <a:xfrm>
            <a:off x="1418364" y="5322759"/>
            <a:ext cx="7256590" cy="258354"/>
          </a:xfrm>
          <a:prstGeom prst="roundRect">
            <a:avLst>
              <a:gd name="adj" fmla="val 17193"/>
            </a:avLst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37338617-6842-6CEF-5A20-96912797BDCE}"/>
              </a:ext>
            </a:extLst>
          </p:cNvPr>
          <p:cNvSpPr/>
          <p:nvPr/>
        </p:nvSpPr>
        <p:spPr>
          <a:xfrm>
            <a:off x="8751040" y="2269572"/>
            <a:ext cx="2766617" cy="517189"/>
          </a:xfrm>
          <a:prstGeom prst="roundRect">
            <a:avLst>
              <a:gd name="adj" fmla="val 11363"/>
            </a:avLst>
          </a:prstGeom>
          <a:solidFill>
            <a:srgbClr val="FFC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400">
                <a:solidFill>
                  <a:srgbClr val="FF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请求行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请求数据第一行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       (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请求方式、资源路径、协议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)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1710653B-D83C-D3FE-72EF-EB22423C805D}"/>
              </a:ext>
            </a:extLst>
          </p:cNvPr>
          <p:cNvSpPr/>
          <p:nvPr/>
        </p:nvSpPr>
        <p:spPr>
          <a:xfrm>
            <a:off x="8751040" y="3360670"/>
            <a:ext cx="2766617" cy="517189"/>
          </a:xfrm>
          <a:prstGeom prst="roundRect">
            <a:avLst>
              <a:gd name="adj" fmla="val 8840"/>
            </a:avLst>
          </a:prstGeom>
          <a:solidFill>
            <a:srgbClr val="CCE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400">
                <a:solidFill>
                  <a:srgbClr val="FF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请求体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POST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请求，存放请求参数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矩形: 对角圆角 27">
            <a:extLst>
              <a:ext uri="{FF2B5EF4-FFF2-40B4-BE49-F238E27FC236}">
                <a16:creationId xmlns:a16="http://schemas.microsoft.com/office/drawing/2014/main" id="{CD233FBE-0D3F-5AF3-D6B7-9AC21172E56D}"/>
              </a:ext>
            </a:extLst>
          </p:cNvPr>
          <p:cNvSpPr/>
          <p:nvPr/>
        </p:nvSpPr>
        <p:spPr>
          <a:xfrm>
            <a:off x="1380742" y="5934635"/>
            <a:ext cx="10295176" cy="611778"/>
          </a:xfrm>
          <a:prstGeom prst="round2DiagRect">
            <a:avLst>
              <a:gd name="adj1" fmla="val 14003"/>
              <a:gd name="adj2" fmla="val 0"/>
            </a:avLst>
          </a:prstGeom>
          <a:solidFill>
            <a:srgbClr val="FFFFE4"/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FF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请求方式</a:t>
            </a:r>
            <a:r>
              <a:rPr lang="en-US" altLang="zh-CN" sz="1200">
                <a:solidFill>
                  <a:srgbClr val="FF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-GET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: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请求参数在请求行中，没有请求体，如：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Courier New" panose="02070309020205020404" pitchFamily="49" charset="0"/>
              </a:rPr>
              <a:t>/brand/findAll?name=OPPO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Fira Code" panose="020B0809050000020004" pitchFamily="49" charset="0"/>
                <a:cs typeface="Courier New" panose="02070309020205020404" pitchFamily="49" charset="0"/>
              </a:rPr>
              <a:t>&amp;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Courier New" panose="02070309020205020404" pitchFamily="49" charset="0"/>
              </a:rPr>
              <a:t>status=1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GET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请求大小在浏览器中是有限制的。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rgbClr val="FF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请求方式</a:t>
            </a:r>
            <a:r>
              <a:rPr lang="en-US" altLang="zh-CN" sz="1200">
                <a:solidFill>
                  <a:srgbClr val="FF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-POST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: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请求参数在请求体中，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POST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请求大小是没有限制的。</a:t>
            </a:r>
          </a:p>
        </p:txBody>
      </p:sp>
    </p:spTree>
    <p:extLst>
      <p:ext uri="{BB962C8B-B14F-4D97-AF65-F5344CB8AC3E}">
        <p14:creationId xmlns:p14="http://schemas.microsoft.com/office/powerpoint/2010/main" val="181638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7" grpId="0" animBg="1"/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B44CB2-B8D9-100A-82DD-33E1EDEA93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800"/>
              <a:t>Http</a:t>
            </a:r>
            <a:r>
              <a:rPr lang="zh-CN" altLang="en-US" sz="1800"/>
              <a:t>协议中请求数据分为哪几个部分</a:t>
            </a:r>
            <a:r>
              <a:rPr lang="en-US" altLang="zh-CN" sz="1800"/>
              <a:t>?</a:t>
            </a: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b="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请求行（请求数据的第一行）</a:t>
            </a:r>
            <a:endParaRPr lang="en-US" altLang="zh-CN" sz="1600" b="0"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b="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请求头（</a:t>
            </a:r>
            <a:r>
              <a:rPr lang="en-US" altLang="zh-CN" sz="1600" b="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key</a:t>
            </a:r>
            <a:r>
              <a:rPr lang="zh-CN" altLang="en-US" sz="1600" b="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600" b="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value</a:t>
            </a:r>
            <a:r>
              <a:rPr lang="zh-CN" altLang="en-US" sz="1600" b="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600" b="0"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b="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请求体（与请求头之间隔了一个空行）</a:t>
            </a:r>
            <a:endParaRPr lang="en-US" altLang="zh-CN" sz="1600" b="0"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539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29EC4AD-2A9C-D23B-0E42-44552A3C39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协议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7926AE7-846C-D7D4-DF63-BAC520F97B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HTTP-</a:t>
            </a:r>
            <a:r>
              <a:rPr lang="zh-CN" altLang="en-US">
                <a:solidFill>
                  <a:srgbClr val="C00000"/>
                </a:solidFill>
              </a:rPr>
              <a:t>请求协议</a:t>
            </a:r>
            <a:endParaRPr lang="en-US" altLang="zh-CN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</a:rPr>
              <a:t>请求数据格式</a:t>
            </a:r>
            <a:endParaRPr lang="en-US" altLang="zh-CN" sz="1600">
              <a:solidFill>
                <a:schemeClr val="tx1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>
                <a:solidFill>
                  <a:srgbClr val="C00000"/>
                </a:solidFill>
              </a:rPr>
              <a:t>请求数据获取</a:t>
            </a:r>
            <a:endParaRPr lang="en-US" altLang="zh-CN" sz="1600">
              <a:solidFill>
                <a:srgbClr val="C00000"/>
              </a:solidFill>
            </a:endParaRPr>
          </a:p>
          <a:p>
            <a:r>
              <a:rPr lang="en-US" altLang="zh-CN"/>
              <a:t>HTTP-</a:t>
            </a:r>
            <a:r>
              <a:rPr lang="zh-CN" altLang="en-US"/>
              <a:t>响应协议</a:t>
            </a:r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46FB418E-CCC8-74E9-0B89-20AF0C4CC62E}"/>
              </a:ext>
            </a:extLst>
          </p:cNvPr>
          <p:cNvSpPr txBox="1">
            <a:spLocks/>
          </p:cNvSpPr>
          <p:nvPr/>
        </p:nvSpPr>
        <p:spPr>
          <a:xfrm>
            <a:off x="4633123" y="2679425"/>
            <a:ext cx="802477" cy="48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60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97407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15B2D3-E16F-4AA1-6598-2DEE3FA73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382721" cy="87255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rgbClr val="121212"/>
                </a:solidFill>
                <a:ea typeface="Fira Code" panose="020B0809050000020004" pitchFamily="49" charset="0"/>
              </a:rPr>
              <a:t>Web</a:t>
            </a:r>
            <a:r>
              <a:rPr lang="zh-CN" altLang="en-US" sz="1600">
                <a:solidFill>
                  <a:srgbClr val="121212"/>
                </a:solidFill>
              </a:rPr>
              <a:t>服务器</a:t>
            </a:r>
            <a:r>
              <a:rPr lang="en-US" altLang="zh-CN" sz="1600">
                <a:solidFill>
                  <a:srgbClr val="121212"/>
                </a:solidFill>
              </a:rPr>
              <a:t>(Tomcat)</a:t>
            </a:r>
            <a:r>
              <a:rPr lang="zh-CN" altLang="en-US" sz="1600">
                <a:solidFill>
                  <a:srgbClr val="121212"/>
                </a:solidFill>
              </a:rPr>
              <a:t>对</a:t>
            </a:r>
            <a:r>
              <a:rPr lang="en-US" altLang="zh-CN" sz="1600">
                <a:solidFill>
                  <a:srgbClr val="121212"/>
                </a:solidFill>
                <a:ea typeface="Fira Code" panose="020B0809050000020004" pitchFamily="49" charset="0"/>
              </a:rPr>
              <a:t>HTTP</a:t>
            </a:r>
            <a:r>
              <a:rPr lang="zh-CN" altLang="en-US" sz="1600">
                <a:solidFill>
                  <a:srgbClr val="121212"/>
                </a:solidFill>
              </a:rPr>
              <a:t>协议的请求数据进行解析，并进行了封装</a:t>
            </a:r>
            <a:r>
              <a:rPr lang="en-US" altLang="zh-CN" sz="1600">
                <a:solidFill>
                  <a:srgbClr val="121212"/>
                </a:solidFill>
              </a:rPr>
              <a:t>(HttpServletRequest)</a:t>
            </a:r>
            <a:r>
              <a:rPr lang="zh-CN" altLang="en-US" sz="1600">
                <a:solidFill>
                  <a:srgbClr val="121212"/>
                </a:solidFill>
              </a:rPr>
              <a:t>，在调用</a:t>
            </a:r>
            <a:r>
              <a:rPr lang="en-US" altLang="zh-CN" sz="1600">
                <a:solidFill>
                  <a:srgbClr val="121212"/>
                </a:solidFill>
              </a:rPr>
              <a:t>Controller</a:t>
            </a:r>
            <a:r>
              <a:rPr lang="zh-CN" altLang="en-US" sz="1600">
                <a:solidFill>
                  <a:srgbClr val="121212"/>
                </a:solidFill>
              </a:rPr>
              <a:t>方法的时候传递给了该方法。这样，就使得程序员不必直接对协议进行操作，让</a:t>
            </a:r>
            <a:r>
              <a:rPr lang="en-US" altLang="zh-CN" sz="1600">
                <a:solidFill>
                  <a:srgbClr val="121212"/>
                </a:solidFill>
                <a:ea typeface="Fira Code" panose="020B0809050000020004" pitchFamily="49" charset="0"/>
              </a:rPr>
              <a:t>Web</a:t>
            </a:r>
            <a:r>
              <a:rPr lang="zh-CN" altLang="en-US" sz="1600">
                <a:solidFill>
                  <a:srgbClr val="121212"/>
                </a:solidFill>
              </a:rPr>
              <a:t>开发更加便捷。</a:t>
            </a:r>
            <a:endParaRPr lang="en-US" altLang="zh-CN" sz="1600">
              <a:ea typeface="Fira Code" panose="020B0809050000020004" pitchFamily="49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C6D2A61-5E33-D16B-C0CA-61B26C8B9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协议</a:t>
            </a:r>
            <a:r>
              <a:rPr lang="en-US" altLang="zh-CN"/>
              <a:t>-</a:t>
            </a:r>
            <a:r>
              <a:rPr lang="zh-CN" altLang="en-US"/>
              <a:t>请求数据获取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2CCB073-39AD-B751-4B95-9D46D7743C86}"/>
              </a:ext>
            </a:extLst>
          </p:cNvPr>
          <p:cNvGrpSpPr/>
          <p:nvPr/>
        </p:nvGrpSpPr>
        <p:grpSpPr>
          <a:xfrm>
            <a:off x="1610870" y="4189173"/>
            <a:ext cx="1082678" cy="1092260"/>
            <a:chOff x="1288572" y="3466291"/>
            <a:chExt cx="1076475" cy="108600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8493569-E067-5FF9-7F16-5DD5FD65A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4F34726-4E63-4A40-FC8E-AF05E820D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D35474B-E7FB-DC7D-2AE2-DE4ADC73F693}"/>
              </a:ext>
            </a:extLst>
          </p:cNvPr>
          <p:cNvGrpSpPr/>
          <p:nvPr/>
        </p:nvGrpSpPr>
        <p:grpSpPr>
          <a:xfrm>
            <a:off x="7989648" y="4074291"/>
            <a:ext cx="1266439" cy="1425383"/>
            <a:chOff x="7600330" y="2513839"/>
            <a:chExt cx="1095613" cy="1160948"/>
          </a:xfrm>
        </p:grpSpPr>
        <p:sp>
          <p:nvSpPr>
            <p:cNvPr id="11" name="圆角矩形 81">
              <a:extLst>
                <a:ext uri="{FF2B5EF4-FFF2-40B4-BE49-F238E27FC236}">
                  <a16:creationId xmlns:a16="http://schemas.microsoft.com/office/drawing/2014/main" id="{7092B23E-705B-BD4E-50FC-3F689D45CD4A}"/>
                </a:ext>
              </a:extLst>
            </p:cNvPr>
            <p:cNvSpPr/>
            <p:nvPr/>
          </p:nvSpPr>
          <p:spPr>
            <a:xfrm>
              <a:off x="7668461" y="2567044"/>
              <a:ext cx="950032" cy="328009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24D68D1-2885-4D50-A0EA-5D2C9F7988D0}"/>
                </a:ext>
              </a:extLst>
            </p:cNvPr>
            <p:cNvCxnSpPr/>
            <p:nvPr/>
          </p:nvCxnSpPr>
          <p:spPr>
            <a:xfrm>
              <a:off x="8293825" y="271073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4489193-F5D0-69B4-AD7A-F7845D9D261B}"/>
                </a:ext>
              </a:extLst>
            </p:cNvPr>
            <p:cNvCxnSpPr/>
            <p:nvPr/>
          </p:nvCxnSpPr>
          <p:spPr>
            <a:xfrm>
              <a:off x="8293825" y="275137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767EF1B-6B09-13B4-576F-694B8A32BEF0}"/>
                </a:ext>
              </a:extLst>
            </p:cNvPr>
            <p:cNvCxnSpPr/>
            <p:nvPr/>
          </p:nvCxnSpPr>
          <p:spPr>
            <a:xfrm>
              <a:off x="8293824" y="279201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圆角矩形 97">
              <a:extLst>
                <a:ext uri="{FF2B5EF4-FFF2-40B4-BE49-F238E27FC236}">
                  <a16:creationId xmlns:a16="http://schemas.microsoft.com/office/drawing/2014/main" id="{55600485-D6FB-323B-1D95-B5A3E6032424}"/>
                </a:ext>
              </a:extLst>
            </p:cNvPr>
            <p:cNvSpPr/>
            <p:nvPr/>
          </p:nvSpPr>
          <p:spPr>
            <a:xfrm>
              <a:off x="7600330" y="2513839"/>
              <a:ext cx="1095613" cy="1160948"/>
            </a:xfrm>
            <a:prstGeom prst="roundRect">
              <a:avLst>
                <a:gd name="adj" fmla="val 5202"/>
              </a:avLst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563551A-0338-D36F-ED1D-30D395CAA2D7}"/>
                </a:ext>
              </a:extLst>
            </p:cNvPr>
            <p:cNvSpPr/>
            <p:nvPr/>
          </p:nvSpPr>
          <p:spPr>
            <a:xfrm>
              <a:off x="7716520" y="2751370"/>
              <a:ext cx="80733" cy="807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CFBFD435-809B-3BD7-3997-49AFBE3AD382}"/>
                </a:ext>
              </a:extLst>
            </p:cNvPr>
            <p:cNvCxnSpPr/>
            <p:nvPr/>
          </p:nvCxnSpPr>
          <p:spPr>
            <a:xfrm>
              <a:off x="8293824" y="283210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圆角矩形 81">
              <a:extLst>
                <a:ext uri="{FF2B5EF4-FFF2-40B4-BE49-F238E27FC236}">
                  <a16:creationId xmlns:a16="http://schemas.microsoft.com/office/drawing/2014/main" id="{2A42F2DC-08C1-E64E-F705-3FC092837FCF}"/>
                </a:ext>
              </a:extLst>
            </p:cNvPr>
            <p:cNvSpPr/>
            <p:nvPr/>
          </p:nvSpPr>
          <p:spPr>
            <a:xfrm>
              <a:off x="7673437" y="2935147"/>
              <a:ext cx="950032" cy="32800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259A359-1F24-35B4-9BC3-0FB64AB5F834}"/>
                </a:ext>
              </a:extLst>
            </p:cNvPr>
            <p:cNvCxnSpPr/>
            <p:nvPr/>
          </p:nvCxnSpPr>
          <p:spPr>
            <a:xfrm>
              <a:off x="8298801" y="3078833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1C2EE2B-CC8C-5DA9-E839-24831487102F}"/>
                </a:ext>
              </a:extLst>
            </p:cNvPr>
            <p:cNvCxnSpPr/>
            <p:nvPr/>
          </p:nvCxnSpPr>
          <p:spPr>
            <a:xfrm>
              <a:off x="8298801" y="3119473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486F821E-9DE7-2776-F657-373790266CD3}"/>
                </a:ext>
              </a:extLst>
            </p:cNvPr>
            <p:cNvCxnSpPr/>
            <p:nvPr/>
          </p:nvCxnSpPr>
          <p:spPr>
            <a:xfrm>
              <a:off x="8298800" y="3160113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52ADA94-173E-D652-7AD6-032924CC8020}"/>
                </a:ext>
              </a:extLst>
            </p:cNvPr>
            <p:cNvSpPr/>
            <p:nvPr/>
          </p:nvSpPr>
          <p:spPr>
            <a:xfrm>
              <a:off x="7721496" y="3119473"/>
              <a:ext cx="86157" cy="86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A9DB46DD-399F-AF3D-1CA3-0F157DD320F3}"/>
                </a:ext>
              </a:extLst>
            </p:cNvPr>
            <p:cNvCxnSpPr/>
            <p:nvPr/>
          </p:nvCxnSpPr>
          <p:spPr>
            <a:xfrm>
              <a:off x="8298800" y="3200208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圆角矩形 81">
              <a:extLst>
                <a:ext uri="{FF2B5EF4-FFF2-40B4-BE49-F238E27FC236}">
                  <a16:creationId xmlns:a16="http://schemas.microsoft.com/office/drawing/2014/main" id="{CA098E55-D395-D27E-5F54-E4A4BDC9D2EA}"/>
                </a:ext>
              </a:extLst>
            </p:cNvPr>
            <p:cNvSpPr/>
            <p:nvPr/>
          </p:nvSpPr>
          <p:spPr>
            <a:xfrm>
              <a:off x="7668461" y="3300399"/>
              <a:ext cx="950032" cy="328009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93D66321-5787-3A2B-4509-FFF895A7B642}"/>
                </a:ext>
              </a:extLst>
            </p:cNvPr>
            <p:cNvCxnSpPr/>
            <p:nvPr/>
          </p:nvCxnSpPr>
          <p:spPr>
            <a:xfrm>
              <a:off x="8293825" y="344408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BF2235C-0E23-68F9-1A77-D105ECB580D2}"/>
                </a:ext>
              </a:extLst>
            </p:cNvPr>
            <p:cNvCxnSpPr/>
            <p:nvPr/>
          </p:nvCxnSpPr>
          <p:spPr>
            <a:xfrm>
              <a:off x="8293825" y="348472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1D20078-23F0-DD65-2D59-2D58221311CB}"/>
                </a:ext>
              </a:extLst>
            </p:cNvPr>
            <p:cNvCxnSpPr/>
            <p:nvPr/>
          </p:nvCxnSpPr>
          <p:spPr>
            <a:xfrm>
              <a:off x="8293824" y="352536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6692082E-1E98-D2EF-DFBF-A188F50BFDE3}"/>
                </a:ext>
              </a:extLst>
            </p:cNvPr>
            <p:cNvSpPr/>
            <p:nvPr/>
          </p:nvSpPr>
          <p:spPr>
            <a:xfrm>
              <a:off x="7716520" y="3484725"/>
              <a:ext cx="87760" cy="87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DAE6ECC-9642-1771-41B5-F43C81784D7B}"/>
                </a:ext>
              </a:extLst>
            </p:cNvPr>
            <p:cNvCxnSpPr/>
            <p:nvPr/>
          </p:nvCxnSpPr>
          <p:spPr>
            <a:xfrm>
              <a:off x="8293824" y="356546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3F78363-A15C-9E23-120B-1029E8C3725A}"/>
              </a:ext>
            </a:extLst>
          </p:cNvPr>
          <p:cNvCxnSpPr>
            <a:cxnSpLocks/>
          </p:cNvCxnSpPr>
          <p:nvPr/>
        </p:nvCxnSpPr>
        <p:spPr>
          <a:xfrm>
            <a:off x="2848905" y="4786983"/>
            <a:ext cx="4923495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3147A8B3-DB44-D404-C3A2-9D83BE2E91F1}"/>
              </a:ext>
            </a:extLst>
          </p:cNvPr>
          <p:cNvSpPr txBox="1"/>
          <p:nvPr/>
        </p:nvSpPr>
        <p:spPr>
          <a:xfrm>
            <a:off x="5038782" y="450917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4D4F41A7-0AE3-1274-14FE-AC37D094E5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975"/>
          <a:stretch/>
        </p:blipFill>
        <p:spPr>
          <a:xfrm>
            <a:off x="1190975" y="2631960"/>
            <a:ext cx="3847807" cy="1378957"/>
          </a:xfrm>
          <a:custGeom>
            <a:avLst/>
            <a:gdLst>
              <a:gd name="connsiteX0" fmla="*/ 81650 w 3977249"/>
              <a:gd name="connsiteY0" fmla="*/ 0 h 2950849"/>
              <a:gd name="connsiteX1" fmla="*/ 3437173 w 3977249"/>
              <a:gd name="connsiteY1" fmla="*/ 0 h 2950849"/>
              <a:gd name="connsiteX2" fmla="*/ 3425483 w 3977249"/>
              <a:gd name="connsiteY2" fmla="*/ 27911 h 2950849"/>
              <a:gd name="connsiteX3" fmla="*/ 3974090 w 3977249"/>
              <a:gd name="connsiteY3" fmla="*/ 1207167 h 2950849"/>
              <a:gd name="connsiteX4" fmla="*/ 3615422 w 3977249"/>
              <a:gd name="connsiteY4" fmla="*/ 2160494 h 2950849"/>
              <a:gd name="connsiteX5" fmla="*/ 3676299 w 3977249"/>
              <a:gd name="connsiteY5" fmla="*/ 2923092 h 2950849"/>
              <a:gd name="connsiteX6" fmla="*/ 3714810 w 3977249"/>
              <a:gd name="connsiteY6" fmla="*/ 2950849 h 2950849"/>
              <a:gd name="connsiteX7" fmla="*/ 81650 w 3977249"/>
              <a:gd name="connsiteY7" fmla="*/ 2950849 h 2950849"/>
              <a:gd name="connsiteX8" fmla="*/ 0 w 3977249"/>
              <a:gd name="connsiteY8" fmla="*/ 2869199 h 2950849"/>
              <a:gd name="connsiteX9" fmla="*/ 0 w 3977249"/>
              <a:gd name="connsiteY9" fmla="*/ 81650 h 2950849"/>
              <a:gd name="connsiteX10" fmla="*/ 81650 w 3977249"/>
              <a:gd name="connsiteY10" fmla="*/ 0 h 295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77249" h="2950849">
                <a:moveTo>
                  <a:pt x="81650" y="0"/>
                </a:moveTo>
                <a:lnTo>
                  <a:pt x="3437173" y="0"/>
                </a:lnTo>
                <a:lnTo>
                  <a:pt x="3425483" y="27911"/>
                </a:lnTo>
                <a:cubicBezTo>
                  <a:pt x="3358695" y="321995"/>
                  <a:pt x="3938542" y="877699"/>
                  <a:pt x="3974090" y="1207167"/>
                </a:cubicBezTo>
                <a:cubicBezTo>
                  <a:pt x="4014717" y="1583701"/>
                  <a:pt x="3650750" y="1864150"/>
                  <a:pt x="3615422" y="2160494"/>
                </a:cubicBezTo>
                <a:cubicBezTo>
                  <a:pt x="3584511" y="2419796"/>
                  <a:pt x="3511818" y="2753641"/>
                  <a:pt x="3676299" y="2923092"/>
                </a:cubicBezTo>
                <a:lnTo>
                  <a:pt x="3714810" y="2950849"/>
                </a:lnTo>
                <a:lnTo>
                  <a:pt x="81650" y="2950849"/>
                </a:lnTo>
                <a:cubicBezTo>
                  <a:pt x="36556" y="2950849"/>
                  <a:pt x="0" y="2914293"/>
                  <a:pt x="0" y="2869199"/>
                </a:cubicBezTo>
                <a:lnTo>
                  <a:pt x="0" y="81650"/>
                </a:lnTo>
                <a:cubicBezTo>
                  <a:pt x="0" y="36556"/>
                  <a:pt x="36556" y="0"/>
                  <a:pt x="81650" y="0"/>
                </a:cubicBezTo>
                <a:close/>
              </a:path>
            </a:pathLst>
          </a:custGeom>
          <a:ln>
            <a:noFill/>
            <a:prstDash val="lgDash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F2A59A24-BB2F-6870-7C22-0699A38F4F6B}"/>
              </a:ext>
            </a:extLst>
          </p:cNvPr>
          <p:cNvSpPr txBox="1"/>
          <p:nvPr/>
        </p:nvSpPr>
        <p:spPr>
          <a:xfrm rot="19964650">
            <a:off x="8516746" y="2982152"/>
            <a:ext cx="3218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C00000"/>
                </a:solidFill>
                <a:latin typeface="荆南波波黑" panose="02000800000000000000" pitchFamily="2" charset="-122"/>
                <a:ea typeface="荆南波波黑" panose="02000800000000000000" pitchFamily="2" charset="-122"/>
              </a:rPr>
              <a:t>HttpServletRequest</a:t>
            </a:r>
            <a:endParaRPr lang="zh-CN" altLang="en-US" sz="2000" b="1" dirty="0">
              <a:solidFill>
                <a:srgbClr val="C00000"/>
              </a:solidFill>
              <a:latin typeface="荆南波波黑" panose="02000800000000000000" pitchFamily="2" charset="-122"/>
              <a:ea typeface="荆南波波黑" panose="020008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061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56042 -0.02014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21" y="-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566521DA-2BD4-8888-06B3-681F5F6D26CE}"/>
              </a:ext>
            </a:extLst>
          </p:cNvPr>
          <p:cNvSpPr/>
          <p:nvPr/>
        </p:nvSpPr>
        <p:spPr>
          <a:xfrm>
            <a:off x="710880" y="901376"/>
            <a:ext cx="10698801" cy="3191069"/>
          </a:xfrm>
          <a:prstGeom prst="roundRect">
            <a:avLst>
              <a:gd name="adj" fmla="val 3509"/>
            </a:avLst>
          </a:prstGeom>
          <a:solidFill>
            <a:srgbClr val="34495E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!!流程图: 接点 23">
            <a:extLst>
              <a:ext uri="{FF2B5EF4-FFF2-40B4-BE49-F238E27FC236}">
                <a16:creationId xmlns:a16="http://schemas.microsoft.com/office/drawing/2014/main" id="{B894560F-321F-2E8B-9A3A-E9C5ACBF2F05}"/>
              </a:ext>
            </a:extLst>
          </p:cNvPr>
          <p:cNvSpPr/>
          <p:nvPr/>
        </p:nvSpPr>
        <p:spPr>
          <a:xfrm>
            <a:off x="7727578" y="1396115"/>
            <a:ext cx="2420470" cy="2375647"/>
          </a:xfrm>
          <a:prstGeom prst="round2DiagRect">
            <a:avLst/>
          </a:prstGeom>
          <a:gradFill flip="none" rotWithShape="1">
            <a:gsLst>
              <a:gs pos="43000">
                <a:srgbClr val="8EDAFF"/>
              </a:gs>
              <a:gs pos="74107">
                <a:srgbClr val="90DCFF"/>
              </a:gs>
              <a:gs pos="20000">
                <a:srgbClr val="82C8FF"/>
              </a:gs>
              <a:gs pos="97000">
                <a:srgbClr val="92E0FF"/>
              </a:gs>
              <a:gs pos="0">
                <a:srgbClr val="75B5F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!!流程图: 接点 22">
            <a:extLst>
              <a:ext uri="{FF2B5EF4-FFF2-40B4-BE49-F238E27FC236}">
                <a16:creationId xmlns:a16="http://schemas.microsoft.com/office/drawing/2014/main" id="{F485D5FB-E294-C151-2922-C33F511FE6E1}"/>
              </a:ext>
            </a:extLst>
          </p:cNvPr>
          <p:cNvSpPr/>
          <p:nvPr/>
        </p:nvSpPr>
        <p:spPr>
          <a:xfrm>
            <a:off x="7727578" y="1396813"/>
            <a:ext cx="2420470" cy="2375647"/>
          </a:xfrm>
          <a:prstGeom prst="round2DiagRect">
            <a:avLst/>
          </a:prstGeom>
          <a:gradFill flip="none" rotWithShape="1">
            <a:gsLst>
              <a:gs pos="43000">
                <a:srgbClr val="8EDAFF"/>
              </a:gs>
              <a:gs pos="74107">
                <a:srgbClr val="90DCFF"/>
              </a:gs>
              <a:gs pos="20000">
                <a:srgbClr val="82C8FF"/>
              </a:gs>
              <a:gs pos="97000">
                <a:srgbClr val="92E0FF"/>
              </a:gs>
              <a:gs pos="0">
                <a:srgbClr val="75B5F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!!流程图: 接点 21">
            <a:extLst>
              <a:ext uri="{FF2B5EF4-FFF2-40B4-BE49-F238E27FC236}">
                <a16:creationId xmlns:a16="http://schemas.microsoft.com/office/drawing/2014/main" id="{066D76A3-AA77-8CC1-449F-B1C0B6C9ED4D}"/>
              </a:ext>
            </a:extLst>
          </p:cNvPr>
          <p:cNvSpPr/>
          <p:nvPr/>
        </p:nvSpPr>
        <p:spPr>
          <a:xfrm>
            <a:off x="7727578" y="1396813"/>
            <a:ext cx="2420470" cy="2375647"/>
          </a:xfrm>
          <a:prstGeom prst="round2DiagRect">
            <a:avLst/>
          </a:prstGeom>
          <a:gradFill flip="none" rotWithShape="1">
            <a:gsLst>
              <a:gs pos="43000">
                <a:srgbClr val="8EDAFF"/>
              </a:gs>
              <a:gs pos="74107">
                <a:srgbClr val="90DCFF"/>
              </a:gs>
              <a:gs pos="20000">
                <a:srgbClr val="82C8FF"/>
              </a:gs>
              <a:gs pos="97000">
                <a:srgbClr val="92E0FF"/>
              </a:gs>
              <a:gs pos="0">
                <a:srgbClr val="75B5F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endParaRPr lang="en-US" altLang="zh-CN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endParaRPr lang="en-US" altLang="zh-CN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endParaRPr lang="en-US" altLang="zh-CN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endParaRPr lang="en-US" altLang="zh-CN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endParaRPr lang="en-US" altLang="zh-CN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endParaRPr lang="en-US" altLang="zh-CN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endParaRPr lang="en-US" altLang="zh-CN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endParaRPr lang="en-US" altLang="zh-CN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endParaRPr lang="en-US" altLang="zh-CN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endParaRPr lang="en-US" altLang="zh-CN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endParaRPr lang="en-US" altLang="zh-CN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200" b="1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Web</a:t>
            </a:r>
            <a:r>
              <a:rPr lang="zh-CN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服务器</a:t>
            </a:r>
          </a:p>
        </p:txBody>
      </p:sp>
      <p:pic>
        <p:nvPicPr>
          <p:cNvPr id="6" name="图片 8">
            <a:extLst>
              <a:ext uri="{FF2B5EF4-FFF2-40B4-BE49-F238E27FC236}">
                <a16:creationId xmlns:a16="http://schemas.microsoft.com/office/drawing/2014/main" id="{EEB4B4D5-6D08-32C4-5697-7D8A9CF66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" r="5942"/>
          <a:stretch>
            <a:fillRect/>
          </a:stretch>
        </p:blipFill>
        <p:spPr>
          <a:xfrm>
            <a:off x="7980972" y="2714225"/>
            <a:ext cx="537507" cy="610000"/>
          </a:xfrm>
          <a:prstGeom prst="rect">
            <a:avLst/>
          </a:prstGeom>
        </p:spPr>
      </p:pic>
      <p:pic>
        <p:nvPicPr>
          <p:cNvPr id="7" name="图片 10">
            <a:extLst>
              <a:ext uri="{FF2B5EF4-FFF2-40B4-BE49-F238E27FC236}">
                <a16:creationId xmlns:a16="http://schemas.microsoft.com/office/drawing/2014/main" id="{17C9F25F-46FC-346F-8792-FAF46E166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623" y="2714225"/>
            <a:ext cx="537507" cy="610000"/>
          </a:xfrm>
          <a:prstGeom prst="rect">
            <a:avLst/>
          </a:prstGeom>
        </p:spPr>
      </p:pic>
      <p:pic>
        <p:nvPicPr>
          <p:cNvPr id="8" name="图片 16">
            <a:extLst>
              <a:ext uri="{FF2B5EF4-FFF2-40B4-BE49-F238E27FC236}">
                <a16:creationId xmlns:a16="http://schemas.microsoft.com/office/drawing/2014/main" id="{52BA7B10-5D82-00A3-E99B-FDDBBC00F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991" y="2714225"/>
            <a:ext cx="537507" cy="610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2C6B63B-8F04-1C3B-892E-8FD4CA0B98BC}"/>
              </a:ext>
            </a:extLst>
          </p:cNvPr>
          <p:cNvGrpSpPr/>
          <p:nvPr/>
        </p:nvGrpSpPr>
        <p:grpSpPr>
          <a:xfrm>
            <a:off x="1482504" y="2200114"/>
            <a:ext cx="780070" cy="786974"/>
            <a:chOff x="1288572" y="3466291"/>
            <a:chExt cx="1076475" cy="1086002"/>
          </a:xfrm>
        </p:grpSpPr>
        <p:pic>
          <p:nvPicPr>
            <p:cNvPr id="10" name="图片 0">
              <a:extLst>
                <a:ext uri="{FF2B5EF4-FFF2-40B4-BE49-F238E27FC236}">
                  <a16:creationId xmlns:a16="http://schemas.microsoft.com/office/drawing/2014/main" id="{F3341886-FA11-8773-1CD2-5ED7372DF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11" name="图片 1">
              <a:extLst>
                <a:ext uri="{FF2B5EF4-FFF2-40B4-BE49-F238E27FC236}">
                  <a16:creationId xmlns:a16="http://schemas.microsoft.com/office/drawing/2014/main" id="{08A49B56-11D3-6047-9DA7-71D4E68FB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2543738-E255-0695-C591-235D699010C6}"/>
              </a:ext>
            </a:extLst>
          </p:cNvPr>
          <p:cNvCxnSpPr/>
          <p:nvPr/>
        </p:nvCxnSpPr>
        <p:spPr>
          <a:xfrm flipV="1">
            <a:off x="2504621" y="1925731"/>
            <a:ext cx="4998838" cy="495981"/>
          </a:xfrm>
          <a:prstGeom prst="straightConnector1">
            <a:avLst/>
          </a:prstGeom>
          <a:ln w="19050">
            <a:solidFill>
              <a:srgbClr val="4E366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640A18F-0CAD-A545-3BE2-8DAFB602FACD}"/>
              </a:ext>
            </a:extLst>
          </p:cNvPr>
          <p:cNvCxnSpPr/>
          <p:nvPr/>
        </p:nvCxnSpPr>
        <p:spPr>
          <a:xfrm flipH="1" flipV="1">
            <a:off x="2504621" y="2746166"/>
            <a:ext cx="4900227" cy="488412"/>
          </a:xfrm>
          <a:prstGeom prst="straightConnector1">
            <a:avLst/>
          </a:prstGeom>
          <a:ln w="19050">
            <a:solidFill>
              <a:srgbClr val="4E366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98FBA61-4970-C65E-CEEC-FDF2B8AF58E4}"/>
              </a:ext>
            </a:extLst>
          </p:cNvPr>
          <p:cNvSpPr txBox="1"/>
          <p:nvPr/>
        </p:nvSpPr>
        <p:spPr>
          <a:xfrm>
            <a:off x="9817725" y="2834468"/>
            <a:ext cx="1210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静态资源</a:t>
            </a:r>
            <a:endParaRPr lang="zh-CN" altLang="en-US" sz="2000" b="1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AB463BD-6A2D-5037-7646-19D2E79B521B}"/>
              </a:ext>
            </a:extLst>
          </p:cNvPr>
          <p:cNvSpPr txBox="1"/>
          <p:nvPr/>
        </p:nvSpPr>
        <p:spPr>
          <a:xfrm>
            <a:off x="9816785" y="1904293"/>
            <a:ext cx="1210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动态资源</a:t>
            </a:r>
            <a:endParaRPr lang="zh-CN" altLang="en-US" sz="2000" b="1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82B6DCE-D612-9182-C267-5778C11C6C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93" r="3557" b="1749"/>
          <a:stretch/>
        </p:blipFill>
        <p:spPr>
          <a:xfrm>
            <a:off x="9048326" y="1741981"/>
            <a:ext cx="537507" cy="673178"/>
          </a:xfrm>
          <a:custGeom>
            <a:avLst/>
            <a:gdLst>
              <a:gd name="connsiteX0" fmla="*/ 0 w 501015"/>
              <a:gd name="connsiteY0" fmla="*/ 0 h 627475"/>
              <a:gd name="connsiteX1" fmla="*/ 366726 w 501015"/>
              <a:gd name="connsiteY1" fmla="*/ 0 h 627475"/>
              <a:gd name="connsiteX2" fmla="*/ 501015 w 501015"/>
              <a:gd name="connsiteY2" fmla="*/ 112059 h 627475"/>
              <a:gd name="connsiteX3" fmla="*/ 501015 w 501015"/>
              <a:gd name="connsiteY3" fmla="*/ 627475 h 627475"/>
              <a:gd name="connsiteX4" fmla="*/ 0 w 501015"/>
              <a:gd name="connsiteY4" fmla="*/ 627475 h 62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015" h="627475">
                <a:moveTo>
                  <a:pt x="0" y="0"/>
                </a:moveTo>
                <a:lnTo>
                  <a:pt x="366726" y="0"/>
                </a:lnTo>
                <a:lnTo>
                  <a:pt x="501015" y="112059"/>
                </a:lnTo>
                <a:lnTo>
                  <a:pt x="501015" y="627475"/>
                </a:lnTo>
                <a:lnTo>
                  <a:pt x="0" y="627475"/>
                </a:lnTo>
                <a:close/>
              </a:path>
            </a:pathLst>
          </a:cu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A4303CB-8E00-B42B-1AA0-5A608D02F4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944" y="1719544"/>
            <a:ext cx="501015" cy="671950"/>
          </a:xfrm>
          <a:prstGeom prst="rect">
            <a:avLst/>
          </a:prstGeom>
        </p:spPr>
      </p:pic>
      <p:sp>
        <p:nvSpPr>
          <p:cNvPr id="18" name="文本占位符 31">
            <a:extLst>
              <a:ext uri="{FF2B5EF4-FFF2-40B4-BE49-F238E27FC236}">
                <a16:creationId xmlns:a16="http://schemas.microsoft.com/office/drawing/2014/main" id="{177A9407-44EE-B2D7-9CAA-77EF8C3E8ACF}"/>
              </a:ext>
            </a:extLst>
          </p:cNvPr>
          <p:cNvSpPr txBox="1">
            <a:spLocks/>
          </p:cNvSpPr>
          <p:nvPr/>
        </p:nvSpPr>
        <p:spPr>
          <a:xfrm>
            <a:off x="510989" y="4534357"/>
            <a:ext cx="11681012" cy="18843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400">
                <a:latin typeface="Fira Code" panose="020B0809050000020004" pitchFamily="49" charset="0"/>
              </a:rPr>
              <a:t>静态资源：</a:t>
            </a:r>
            <a:r>
              <a:rPr lang="zh-CN" altLang="en-US" sz="1400">
                <a:solidFill>
                  <a:srgbClr val="374151"/>
                </a:solidFill>
                <a:latin typeface="Fira Code" panose="020B0809050000020004" pitchFamily="49" charset="0"/>
              </a:rPr>
              <a:t>服务器上存储的不会改变的数据，通常不会根据用户的请求而变化。比如：</a:t>
            </a:r>
            <a:r>
              <a:rPr lang="en-US" altLang="zh-CN" sz="1400">
                <a:solidFill>
                  <a:srgbClr val="37415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HTML</a:t>
            </a:r>
            <a:r>
              <a:rPr lang="zh-CN" altLang="en-US" sz="1400">
                <a:solidFill>
                  <a:srgbClr val="374151"/>
                </a:solidFill>
                <a:latin typeface="Fira Code" panose="020B0809050000020004" pitchFamily="49" charset="0"/>
              </a:rPr>
              <a:t>、</a:t>
            </a:r>
            <a:r>
              <a:rPr lang="en-US" altLang="zh-CN" sz="1400">
                <a:solidFill>
                  <a:srgbClr val="37415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CSS</a:t>
            </a:r>
            <a:r>
              <a:rPr lang="zh-CN" altLang="en-US" sz="1400">
                <a:solidFill>
                  <a:srgbClr val="374151"/>
                </a:solidFill>
                <a:latin typeface="Fira Code" panose="020B0809050000020004" pitchFamily="49" charset="0"/>
              </a:rPr>
              <a:t>、</a:t>
            </a:r>
            <a:r>
              <a:rPr lang="en-US" altLang="zh-CN" sz="1400">
                <a:solidFill>
                  <a:srgbClr val="37415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JS</a:t>
            </a:r>
            <a:r>
              <a:rPr lang="zh-CN" altLang="en-US" sz="1400">
                <a:solidFill>
                  <a:srgbClr val="374151"/>
                </a:solidFill>
                <a:latin typeface="Fira Code" panose="020B0809050000020004" pitchFamily="49" charset="0"/>
              </a:rPr>
              <a:t>、图片、视频等</a:t>
            </a:r>
            <a:r>
              <a:rPr lang="en-US" altLang="zh-CN" sz="1400">
                <a:solidFill>
                  <a:srgbClr val="374151"/>
                </a:solidFill>
                <a:latin typeface="Fira Code" panose="020B0809050000020004" pitchFamily="49" charset="0"/>
              </a:rPr>
              <a:t>(</a:t>
            </a:r>
            <a:r>
              <a:rPr lang="zh-CN" altLang="en-US" sz="1400">
                <a:solidFill>
                  <a:srgbClr val="374151"/>
                </a:solidFill>
                <a:latin typeface="Fira Code" panose="020B0809050000020004" pitchFamily="49" charset="0"/>
              </a:rPr>
              <a:t>负责页面展示</a:t>
            </a:r>
            <a:r>
              <a:rPr lang="en-US" altLang="zh-CN" sz="1400">
                <a:solidFill>
                  <a:srgbClr val="374151"/>
                </a:solidFill>
                <a:latin typeface="Fira Code" panose="020B0809050000020004" pitchFamily="49" charset="0"/>
              </a:rPr>
              <a:t>)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374151"/>
                </a:solidFill>
                <a:latin typeface="Fira Code" panose="020B0809050000020004" pitchFamily="49" charset="0"/>
              </a:rPr>
              <a:t>动态资源：服务器端根据用户请求和其他数据动态生成的，内容可能会在每次请求时都发生变化。比如：</a:t>
            </a:r>
            <a:r>
              <a:rPr lang="en-US" altLang="zh-CN" sz="1400">
                <a:solidFill>
                  <a:srgbClr val="374151"/>
                </a:solidFill>
                <a:latin typeface="Fira Code" panose="020B0809050000020004" pitchFamily="49" charset="0"/>
              </a:rPr>
              <a:t>Servlet</a:t>
            </a:r>
            <a:r>
              <a:rPr lang="zh-CN" altLang="en-US" sz="1400">
                <a:solidFill>
                  <a:srgbClr val="374151"/>
                </a:solidFill>
                <a:latin typeface="Fira Code" panose="020B0809050000020004" pitchFamily="49" charset="0"/>
              </a:rPr>
              <a:t>、</a:t>
            </a:r>
            <a:r>
              <a:rPr lang="en-US" altLang="zh-CN" sz="1400">
                <a:solidFill>
                  <a:srgbClr val="374151"/>
                </a:solidFill>
                <a:latin typeface="Fira Code" panose="020B0809050000020004" pitchFamily="49" charset="0"/>
              </a:rPr>
              <a:t>JSP</a:t>
            </a:r>
            <a:r>
              <a:rPr lang="zh-CN" altLang="en-US" sz="1400">
                <a:solidFill>
                  <a:srgbClr val="374151"/>
                </a:solidFill>
                <a:latin typeface="Fira Code" panose="020B0809050000020004" pitchFamily="49" charset="0"/>
              </a:rPr>
              <a:t>等</a:t>
            </a:r>
            <a:r>
              <a:rPr lang="en-US" altLang="zh-CN" sz="1400">
                <a:solidFill>
                  <a:srgbClr val="374151"/>
                </a:solidFill>
                <a:latin typeface="Fira Code" panose="020B0809050000020004" pitchFamily="49" charset="0"/>
              </a:rPr>
              <a:t>(</a:t>
            </a:r>
            <a:r>
              <a:rPr lang="zh-CN" altLang="en-US" sz="1400">
                <a:solidFill>
                  <a:srgbClr val="374151"/>
                </a:solidFill>
                <a:latin typeface="Fira Code" panose="020B0809050000020004" pitchFamily="49" charset="0"/>
              </a:rPr>
              <a:t>负责逻辑处理</a:t>
            </a:r>
            <a:r>
              <a:rPr lang="en-US" altLang="zh-CN" sz="1400">
                <a:solidFill>
                  <a:srgbClr val="374151"/>
                </a:solidFill>
                <a:latin typeface="Fira Code" panose="020B0809050000020004" pitchFamily="49" charset="0"/>
              </a:rPr>
              <a:t>)</a:t>
            </a:r>
          </a:p>
          <a:p>
            <a:pPr marL="285750" indent="-285750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CN" sz="1400">
                <a:latin typeface="Fira Code" panose="020B0809050000020004" pitchFamily="49" charset="0"/>
              </a:rPr>
              <a:t>B/S </a:t>
            </a:r>
            <a:r>
              <a:rPr lang="zh-CN" altLang="en-US" sz="1400">
                <a:latin typeface="Fira Code" panose="020B0809050000020004" pitchFamily="49" charset="0"/>
              </a:rPr>
              <a:t>架构：</a:t>
            </a:r>
            <a:r>
              <a:rPr lang="en-US" altLang="zh-CN" sz="1400">
                <a:latin typeface="Fira Code" panose="020B0809050000020004" pitchFamily="49" charset="0"/>
              </a:rPr>
              <a:t>Browser/Server</a:t>
            </a:r>
            <a:r>
              <a:rPr lang="zh-CN" altLang="en-US" sz="1400">
                <a:latin typeface="Fira Code" panose="020B0809050000020004" pitchFamily="49" charset="0"/>
              </a:rPr>
              <a:t>，浏览器</a:t>
            </a:r>
            <a:r>
              <a:rPr lang="en-US" altLang="zh-CN" sz="1400">
                <a:latin typeface="Fira Code" panose="020B0809050000020004" pitchFamily="49" charset="0"/>
              </a:rPr>
              <a:t>/</a:t>
            </a:r>
            <a:r>
              <a:rPr lang="zh-CN" altLang="en-US" sz="1400">
                <a:latin typeface="Fira Code" panose="020B0809050000020004" pitchFamily="49" charset="0"/>
              </a:rPr>
              <a:t>服务器架构模式。客户端只需浏览器，应用程序的逻辑和数据都存在服务器端。</a:t>
            </a:r>
            <a:r>
              <a:rPr lang="en-US" altLang="zh-CN" sz="1400">
                <a:latin typeface="Fira Code" panose="020B0809050000020004" pitchFamily="49" charset="0"/>
              </a:rPr>
              <a:t>(</a:t>
            </a:r>
            <a:r>
              <a:rPr lang="zh-CN" altLang="en-US" sz="1400">
                <a:solidFill>
                  <a:srgbClr val="00B050"/>
                </a:solidFill>
                <a:latin typeface="Fira Code" panose="020B0809050000020004" pitchFamily="49" charset="0"/>
              </a:rPr>
              <a:t>维护方便</a:t>
            </a:r>
            <a:r>
              <a:rPr lang="zh-CN" altLang="en-US" sz="1400">
                <a:latin typeface="Fira Code" panose="020B0809050000020004" pitchFamily="49" charset="0"/>
              </a:rPr>
              <a:t> </a:t>
            </a:r>
            <a:r>
              <a:rPr lang="zh-CN" altLang="en-US" sz="1400">
                <a:solidFill>
                  <a:srgbClr val="C00000"/>
                </a:solidFill>
                <a:latin typeface="Fira Code" panose="020B0809050000020004" pitchFamily="49" charset="0"/>
              </a:rPr>
              <a:t>体验一般</a:t>
            </a:r>
            <a:r>
              <a:rPr lang="en-US" altLang="zh-CN" sz="1400">
                <a:latin typeface="Fira Code" panose="020B0809050000020004" pitchFamily="49" charset="0"/>
              </a:rPr>
              <a:t>)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CN" sz="1400">
                <a:latin typeface="Fira Code" panose="020B0809050000020004" pitchFamily="49" charset="0"/>
              </a:rPr>
              <a:t>C/S </a:t>
            </a:r>
            <a:r>
              <a:rPr lang="zh-CN" altLang="en-US" sz="1400">
                <a:latin typeface="Fira Code" panose="020B0809050000020004" pitchFamily="49" charset="0"/>
              </a:rPr>
              <a:t>架构</a:t>
            </a:r>
            <a:r>
              <a:rPr lang="en-US" altLang="zh-CN" sz="1400">
                <a:latin typeface="Fira Code" panose="020B0809050000020004" pitchFamily="49" charset="0"/>
              </a:rPr>
              <a:t>: Client/Server</a:t>
            </a:r>
            <a:r>
              <a:rPr lang="zh-CN" altLang="en-US" sz="1400">
                <a:latin typeface="Fira Code" panose="020B0809050000020004" pitchFamily="49" charset="0"/>
              </a:rPr>
              <a:t>，客户端</a:t>
            </a:r>
            <a:r>
              <a:rPr lang="en-US" altLang="zh-CN" sz="1400">
                <a:latin typeface="Fira Code" panose="020B0809050000020004" pitchFamily="49" charset="0"/>
              </a:rPr>
              <a:t>/</a:t>
            </a:r>
            <a:r>
              <a:rPr lang="zh-CN" altLang="en-US" sz="1400">
                <a:latin typeface="Fira Code" panose="020B0809050000020004" pitchFamily="49" charset="0"/>
              </a:rPr>
              <a:t>服务器架构模式。需要单独开发维护客户端。（</a:t>
            </a:r>
            <a:r>
              <a:rPr lang="zh-CN" altLang="en-US" sz="1400">
                <a:solidFill>
                  <a:srgbClr val="00B050"/>
                </a:solidFill>
                <a:latin typeface="Fira Code" panose="020B0809050000020004" pitchFamily="49" charset="0"/>
              </a:rPr>
              <a:t>体验不错</a:t>
            </a:r>
            <a:r>
              <a:rPr lang="zh-CN" altLang="en-US" sz="1400">
                <a:latin typeface="Fira Code" panose="020B0809050000020004" pitchFamily="49" charset="0"/>
              </a:rPr>
              <a:t> </a:t>
            </a:r>
            <a:r>
              <a:rPr lang="zh-CN" altLang="en-US" sz="1400">
                <a:solidFill>
                  <a:srgbClr val="C00000"/>
                </a:solidFill>
                <a:latin typeface="Fira Code" panose="020B0809050000020004" pitchFamily="49" charset="0"/>
              </a:rPr>
              <a:t>开发维护麻烦</a:t>
            </a:r>
            <a:r>
              <a:rPr lang="zh-CN" altLang="en-US" sz="1400">
                <a:latin typeface="Fira Code" panose="020B0809050000020004" pitchFamily="49" charset="0"/>
              </a:rPr>
              <a:t>）</a:t>
            </a:r>
          </a:p>
        </p:txBody>
      </p:sp>
      <p:sp>
        <p:nvSpPr>
          <p:cNvPr id="19" name="矩形: 对角圆角 18">
            <a:extLst>
              <a:ext uri="{FF2B5EF4-FFF2-40B4-BE49-F238E27FC236}">
                <a16:creationId xmlns:a16="http://schemas.microsoft.com/office/drawing/2014/main" id="{215494F5-2730-4474-9586-61E04EDFE75F}"/>
              </a:ext>
            </a:extLst>
          </p:cNvPr>
          <p:cNvSpPr/>
          <p:nvPr/>
        </p:nvSpPr>
        <p:spPr>
          <a:xfrm>
            <a:off x="710880" y="3568708"/>
            <a:ext cx="1453822" cy="523737"/>
          </a:xfrm>
          <a:prstGeom prst="round2DiagRect">
            <a:avLst>
              <a:gd name="adj1" fmla="val 0"/>
              <a:gd name="adj2" fmla="val 21378"/>
            </a:avLst>
          </a:prstGeom>
          <a:solidFill>
            <a:schemeClr val="bg1">
              <a:lumMod val="65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BS</a:t>
            </a:r>
            <a:r>
              <a:rPr lang="zh-CN" altLang="en-US" sz="1600">
                <a:solidFill>
                  <a:schemeClr val="bg1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架构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584E1C93-529B-E0DA-4F10-13402130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684" y="3626290"/>
            <a:ext cx="654120" cy="46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DF9C01C-594D-2D1C-48CA-E4225534B064}"/>
              </a:ext>
            </a:extLst>
          </p:cNvPr>
          <p:cNvSpPr txBox="1"/>
          <p:nvPr/>
        </p:nvSpPr>
        <p:spPr>
          <a:xfrm>
            <a:off x="4211256" y="2398412"/>
            <a:ext cx="138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C00000"/>
                </a:solidFill>
                <a:latin typeface="+mn-lt"/>
                <a:ea typeface="+mn-ea"/>
              </a:rPr>
              <a:t>HTTP</a:t>
            </a:r>
            <a:r>
              <a:rPr lang="zh-CN" altLang="en-US" b="1">
                <a:solidFill>
                  <a:srgbClr val="C00000"/>
                </a:solidFill>
                <a:latin typeface="+mn-lt"/>
                <a:ea typeface="+mn-ea"/>
              </a:rPr>
              <a:t>协议</a:t>
            </a:r>
            <a:endParaRPr lang="zh-CN" altLang="en-US" b="1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378C89-6A2C-FCB7-5F58-5DF7EF9E7B73}"/>
              </a:ext>
            </a:extLst>
          </p:cNvPr>
          <p:cNvSpPr txBox="1"/>
          <p:nvPr/>
        </p:nvSpPr>
        <p:spPr>
          <a:xfrm>
            <a:off x="9211324" y="3410865"/>
            <a:ext cx="740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1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(Tomcat)</a:t>
            </a:r>
            <a:endParaRPr lang="zh-CN" altLang="en-US" sz="10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09809FC-78AA-7BB8-EBEE-4B799407B888}"/>
              </a:ext>
            </a:extLst>
          </p:cNvPr>
          <p:cNvSpPr txBox="1"/>
          <p:nvPr/>
        </p:nvSpPr>
        <p:spPr>
          <a:xfrm>
            <a:off x="8963499" y="5330662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Spring</a:t>
            </a:r>
            <a:r>
              <a:rPr lang="zh-CN" altLang="en-US" sz="140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框架</a:t>
            </a:r>
            <a:endParaRPr lang="zh-CN" altLang="en-US" sz="1400" dirty="0">
              <a:solidFill>
                <a:srgbClr val="C00000"/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E46E143-DB40-8195-83C7-DC17EDF9BE2E}"/>
              </a:ext>
            </a:extLst>
          </p:cNvPr>
          <p:cNvCxnSpPr>
            <a:cxnSpLocks/>
          </p:cNvCxnSpPr>
          <p:nvPr/>
        </p:nvCxnSpPr>
        <p:spPr>
          <a:xfrm>
            <a:off x="8925744" y="5242672"/>
            <a:ext cx="125639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EDE3FA09-7987-5FEF-53FE-9197F9AA99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2362" y="1804967"/>
            <a:ext cx="1677617" cy="53949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58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 animBg="1"/>
      <p:bldP spid="21" grpId="0"/>
      <p:bldP spid="22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C6D2A61-5E33-D16B-C0CA-61B26C8B9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协议</a:t>
            </a:r>
            <a:r>
              <a:rPr lang="en-US" altLang="zh-CN"/>
              <a:t>-</a:t>
            </a:r>
            <a:r>
              <a:rPr lang="zh-CN" altLang="en-US"/>
              <a:t>请求数据获取</a:t>
            </a:r>
          </a:p>
        </p:txBody>
      </p:sp>
      <p:grpSp>
        <p:nvGrpSpPr>
          <p:cNvPr id="6" name="组合 2">
            <a:extLst>
              <a:ext uri="{FF2B5EF4-FFF2-40B4-BE49-F238E27FC236}">
                <a16:creationId xmlns:a16="http://schemas.microsoft.com/office/drawing/2014/main" id="{1A52D006-461A-9EA6-A081-749D5DAB0C09}"/>
              </a:ext>
            </a:extLst>
          </p:cNvPr>
          <p:cNvGrpSpPr/>
          <p:nvPr/>
        </p:nvGrpSpPr>
        <p:grpSpPr>
          <a:xfrm>
            <a:off x="710880" y="2284419"/>
            <a:ext cx="8921424" cy="4321653"/>
            <a:chOff x="2297721" y="3660321"/>
            <a:chExt cx="9920145" cy="4174611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E2E5934B-1A0E-5121-0D8A-FED1631912B8}"/>
                </a:ext>
              </a:extLst>
            </p:cNvPr>
            <p:cNvSpPr/>
            <p:nvPr/>
          </p:nvSpPr>
          <p:spPr>
            <a:xfrm>
              <a:off x="2297728" y="3660321"/>
              <a:ext cx="9920138" cy="4174611"/>
            </a:xfrm>
            <a:prstGeom prst="roundRect">
              <a:avLst>
                <a:gd name="adj" fmla="val 2233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ts val="8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@RequestMapping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"/request"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public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String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627A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request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HttpServletRequest request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){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  1.获取请求参数name，age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String name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=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request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.getParameter(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"name"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);</a:t>
              </a:r>
              <a:r>
                <a:rPr kumimoji="0" lang="en-US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 </a:t>
              </a:r>
              <a:r>
                <a:rPr kumimoji="0" lang="en-US" altLang="zh-CN" sz="11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// Tom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  2.获取请求路径uri 和 url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String uri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=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request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.getRequestURI();</a:t>
              </a:r>
              <a:r>
                <a:rPr kumimoji="0" lang="en-US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 </a:t>
              </a:r>
              <a:r>
                <a:rPr kumimoji="0" lang="en-US" altLang="zh-CN" sz="11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// /request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String url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=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request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.getRequestURL().toString();</a:t>
              </a:r>
              <a:r>
                <a:rPr kumimoji="0" lang="en-US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 </a:t>
              </a:r>
              <a:r>
                <a:rPr kumimoji="0" lang="en-US" altLang="zh-CN" sz="11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// http://localhost:8080/request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  3.获取请求头 User-Agent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String userAgent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=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request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.getHeader(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"User-Agent"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);</a:t>
              </a:r>
              <a:r>
                <a:rPr kumimoji="0" lang="en-US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 </a:t>
              </a:r>
              <a:r>
                <a:rPr kumimoji="0" lang="en-US" altLang="zh-CN" sz="11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// Mozilla/5.0 (Windows NT 10.0; Win64; x64)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  4.获取请求方式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String method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=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request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.getMethod();</a:t>
              </a:r>
              <a:r>
                <a:rPr kumimoji="0" lang="en-US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 </a:t>
              </a:r>
              <a:r>
                <a:rPr kumimoji="0" lang="en-US" altLang="zh-CN" sz="11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// GET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  5.获取请求的查询字符串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String queryString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=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request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.getQueryString();</a:t>
              </a:r>
              <a:r>
                <a:rPr kumimoji="0" lang="en-US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 </a:t>
              </a:r>
              <a:r>
                <a:rPr kumimoji="0" lang="en-US" altLang="zh-CN" sz="11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// name=Tomcat&amp;age=10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return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"request success"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}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5" name="矩形: 圆顶角 34">
              <a:extLst>
                <a:ext uri="{FF2B5EF4-FFF2-40B4-BE49-F238E27FC236}">
                  <a16:creationId xmlns:a16="http://schemas.microsoft.com/office/drawing/2014/main" id="{A71A1606-7140-09C1-FC1A-7630404F2C23}"/>
                </a:ext>
              </a:extLst>
            </p:cNvPr>
            <p:cNvSpPr/>
            <p:nvPr/>
          </p:nvSpPr>
          <p:spPr>
            <a:xfrm>
              <a:off x="2297721" y="3660322"/>
              <a:ext cx="9920138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bg1"/>
                  </a:solidFill>
                  <a:latin typeface="Fira Code" panose="020B0809050000020004" pitchFamily="49" charset="0"/>
                </a:rPr>
                <a:t>HelloController</a:t>
              </a:r>
              <a:endParaRPr lang="zh-CN" altLang="en-US" sz="1200" b="1">
                <a:solidFill>
                  <a:schemeClr val="bg1"/>
                </a:solidFill>
                <a:latin typeface="Fira Code" panose="020B0809050000020004" pitchFamily="49" charset="0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CF9A125-C5DE-9AF3-A19D-255201271CA5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DFEDC22C-CA48-7385-9759-10C4C75BED84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8598F36B-8FB0-29E7-C0EC-1DC28F21F32A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4FADDA38-EE2B-C975-3F29-41DF0C1F1B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975"/>
          <a:stretch/>
        </p:blipFill>
        <p:spPr>
          <a:xfrm>
            <a:off x="7830844" y="789427"/>
            <a:ext cx="4073919" cy="1459990"/>
          </a:xfrm>
          <a:custGeom>
            <a:avLst/>
            <a:gdLst>
              <a:gd name="connsiteX0" fmla="*/ 81650 w 3977249"/>
              <a:gd name="connsiteY0" fmla="*/ 0 h 2950849"/>
              <a:gd name="connsiteX1" fmla="*/ 3437173 w 3977249"/>
              <a:gd name="connsiteY1" fmla="*/ 0 h 2950849"/>
              <a:gd name="connsiteX2" fmla="*/ 3425483 w 3977249"/>
              <a:gd name="connsiteY2" fmla="*/ 27911 h 2950849"/>
              <a:gd name="connsiteX3" fmla="*/ 3974090 w 3977249"/>
              <a:gd name="connsiteY3" fmla="*/ 1207167 h 2950849"/>
              <a:gd name="connsiteX4" fmla="*/ 3615422 w 3977249"/>
              <a:gd name="connsiteY4" fmla="*/ 2160494 h 2950849"/>
              <a:gd name="connsiteX5" fmla="*/ 3676299 w 3977249"/>
              <a:gd name="connsiteY5" fmla="*/ 2923092 h 2950849"/>
              <a:gd name="connsiteX6" fmla="*/ 3714810 w 3977249"/>
              <a:gd name="connsiteY6" fmla="*/ 2950849 h 2950849"/>
              <a:gd name="connsiteX7" fmla="*/ 81650 w 3977249"/>
              <a:gd name="connsiteY7" fmla="*/ 2950849 h 2950849"/>
              <a:gd name="connsiteX8" fmla="*/ 0 w 3977249"/>
              <a:gd name="connsiteY8" fmla="*/ 2869199 h 2950849"/>
              <a:gd name="connsiteX9" fmla="*/ 0 w 3977249"/>
              <a:gd name="connsiteY9" fmla="*/ 81650 h 2950849"/>
              <a:gd name="connsiteX10" fmla="*/ 81650 w 3977249"/>
              <a:gd name="connsiteY10" fmla="*/ 0 h 295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77249" h="2950849">
                <a:moveTo>
                  <a:pt x="81650" y="0"/>
                </a:moveTo>
                <a:lnTo>
                  <a:pt x="3437173" y="0"/>
                </a:lnTo>
                <a:lnTo>
                  <a:pt x="3425483" y="27911"/>
                </a:lnTo>
                <a:cubicBezTo>
                  <a:pt x="3358695" y="321995"/>
                  <a:pt x="3938542" y="877699"/>
                  <a:pt x="3974090" y="1207167"/>
                </a:cubicBezTo>
                <a:cubicBezTo>
                  <a:pt x="4014717" y="1583701"/>
                  <a:pt x="3650750" y="1864150"/>
                  <a:pt x="3615422" y="2160494"/>
                </a:cubicBezTo>
                <a:cubicBezTo>
                  <a:pt x="3584511" y="2419796"/>
                  <a:pt x="3511818" y="2753641"/>
                  <a:pt x="3676299" y="2923092"/>
                </a:cubicBezTo>
                <a:lnTo>
                  <a:pt x="3714810" y="2950849"/>
                </a:lnTo>
                <a:lnTo>
                  <a:pt x="81650" y="2950849"/>
                </a:lnTo>
                <a:cubicBezTo>
                  <a:pt x="36556" y="2950849"/>
                  <a:pt x="0" y="2914293"/>
                  <a:pt x="0" y="2869199"/>
                </a:cubicBezTo>
                <a:lnTo>
                  <a:pt x="0" y="81650"/>
                </a:lnTo>
                <a:cubicBezTo>
                  <a:pt x="0" y="36556"/>
                  <a:pt x="36556" y="0"/>
                  <a:pt x="81650" y="0"/>
                </a:cubicBezTo>
                <a:close/>
              </a:path>
            </a:pathLst>
          </a:custGeom>
          <a:ln>
            <a:noFill/>
            <a:prstDash val="lgDash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41335C4F-F0F1-4AA9-E474-3DDB2D4C6A89}"/>
              </a:ext>
            </a:extLst>
          </p:cNvPr>
          <p:cNvSpPr txBox="1"/>
          <p:nvPr/>
        </p:nvSpPr>
        <p:spPr>
          <a:xfrm rot="19964650">
            <a:off x="8068017" y="1287166"/>
            <a:ext cx="3282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C00000"/>
                </a:solidFill>
                <a:latin typeface="荆南波波黑" panose="02000800000000000000" pitchFamily="2" charset="-122"/>
                <a:ea typeface="荆南波波黑" panose="02000800000000000000" pitchFamily="2" charset="-122"/>
              </a:rPr>
              <a:t>HttpServletRequest</a:t>
            </a:r>
            <a:endParaRPr lang="zh-CN" altLang="en-US" sz="2000" b="1" dirty="0">
              <a:solidFill>
                <a:srgbClr val="C00000"/>
              </a:solidFill>
              <a:latin typeface="荆南波波黑" panose="02000800000000000000" pitchFamily="2" charset="-122"/>
              <a:ea typeface="荆南波波黑" panose="020008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0399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7B389F2-CAC3-106F-1E49-AD5BC8724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3735" y="1359878"/>
            <a:ext cx="7649530" cy="396239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/>
              <a:t>HTTP</a:t>
            </a:r>
            <a:r>
              <a:rPr lang="zh-CN" altLang="en-US"/>
              <a:t>请求数据需要程序员自己解析吗</a:t>
            </a:r>
            <a:r>
              <a:rPr lang="en-US" altLang="zh-CN"/>
              <a:t>?</a:t>
            </a: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/>
              <a:t>不需要，</a:t>
            </a:r>
            <a:r>
              <a:rPr lang="en-US" altLang="zh-CN" sz="1600"/>
              <a:t>web</a:t>
            </a:r>
            <a:r>
              <a:rPr lang="zh-CN" altLang="en-US" sz="1600"/>
              <a:t>服务器负责对</a:t>
            </a:r>
            <a:r>
              <a:rPr lang="en-US" altLang="zh-CN" sz="1600"/>
              <a:t>HTTP</a:t>
            </a:r>
            <a:r>
              <a:rPr lang="zh-CN" altLang="en-US" sz="1600"/>
              <a:t>请求数据进行解析，并封装为了请求对象</a:t>
            </a:r>
            <a:endParaRPr lang="en-US" altLang="zh-CN" sz="1600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如何获取请求数据</a:t>
            </a:r>
            <a:r>
              <a:rPr lang="en-US" altLang="zh-CN"/>
              <a:t>?</a:t>
            </a: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CN" sz="1600"/>
              <a:t>HttpServletRequest</a:t>
            </a:r>
            <a:r>
              <a:rPr lang="zh-CN" altLang="en-US" sz="1600"/>
              <a:t>对象里面封装了所有的请求信息</a:t>
            </a:r>
          </a:p>
        </p:txBody>
      </p:sp>
    </p:spTree>
    <p:extLst>
      <p:ext uri="{BB962C8B-B14F-4D97-AF65-F5344CB8AC3E}">
        <p14:creationId xmlns:p14="http://schemas.microsoft.com/office/powerpoint/2010/main" val="176563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29EC4AD-2A9C-D23B-0E42-44552A3C39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协议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7926AE7-846C-D7D4-DF63-BAC520F97B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>
                    <a:lumMod val="75000"/>
                  </a:schemeClr>
                </a:solidFill>
              </a:rPr>
              <a:t>HTTP-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请求协议</a:t>
            </a:r>
            <a:endParaRPr lang="en-US" altLang="zh-CN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rgbClr val="C00000"/>
                </a:solidFill>
              </a:rPr>
              <a:t>HTTP-</a:t>
            </a:r>
            <a:r>
              <a:rPr lang="zh-CN" altLang="en-US">
                <a:solidFill>
                  <a:srgbClr val="C00000"/>
                </a:solidFill>
              </a:rPr>
              <a:t>响应协议</a:t>
            </a:r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46FB418E-CCC8-74E9-0B89-20AF0C4CC62E}"/>
              </a:ext>
            </a:extLst>
          </p:cNvPr>
          <p:cNvSpPr txBox="1">
            <a:spLocks/>
          </p:cNvSpPr>
          <p:nvPr/>
        </p:nvSpPr>
        <p:spPr>
          <a:xfrm>
            <a:off x="4633123" y="2679425"/>
            <a:ext cx="802477" cy="48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60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697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29EC4AD-2A9C-D23B-0E42-44552A3C39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协议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7926AE7-846C-D7D4-DF63-BAC520F97B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>
                    <a:lumMod val="75000"/>
                  </a:schemeClr>
                </a:solidFill>
              </a:rPr>
              <a:t>HTTP-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请求协议</a:t>
            </a:r>
            <a:endParaRPr lang="en-US" altLang="zh-CN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rgbClr val="C00000"/>
                </a:solidFill>
              </a:rPr>
              <a:t>HTTP-</a:t>
            </a:r>
            <a:r>
              <a:rPr lang="zh-CN" altLang="en-US">
                <a:solidFill>
                  <a:srgbClr val="C00000"/>
                </a:solidFill>
              </a:rPr>
              <a:t>响应协议</a:t>
            </a:r>
            <a:endParaRPr lang="en-US" altLang="zh-CN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>
                <a:solidFill>
                  <a:srgbClr val="C00000"/>
                </a:solidFill>
              </a:rPr>
              <a:t>响应数据格式</a:t>
            </a:r>
            <a:endParaRPr lang="en-US" altLang="zh-CN" sz="160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</a:rPr>
              <a:t>响应数据设置</a:t>
            </a:r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46FB418E-CCC8-74E9-0B89-20AF0C4CC62E}"/>
              </a:ext>
            </a:extLst>
          </p:cNvPr>
          <p:cNvSpPr txBox="1">
            <a:spLocks/>
          </p:cNvSpPr>
          <p:nvPr/>
        </p:nvSpPr>
        <p:spPr>
          <a:xfrm>
            <a:off x="4633123" y="2679425"/>
            <a:ext cx="802477" cy="48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60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4808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02B31D-C72F-7ACF-E03C-251671D8C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47441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概念：</a:t>
            </a:r>
            <a:r>
              <a:rPr lang="en-US" altLang="zh-CN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</a:t>
            </a:r>
            <a:r>
              <a:rPr lang="en-US" altLang="zh-CN">
                <a:solidFill>
                  <a:srgbClr val="333333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yper </a:t>
            </a:r>
            <a:r>
              <a:rPr lang="en-US" altLang="zh-CN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</a:t>
            </a:r>
            <a:r>
              <a:rPr lang="en-US" altLang="zh-CN">
                <a:solidFill>
                  <a:srgbClr val="333333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ext </a:t>
            </a:r>
            <a:r>
              <a:rPr lang="en-US" altLang="zh-CN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</a:t>
            </a:r>
            <a:r>
              <a:rPr lang="en-US" altLang="zh-CN">
                <a:solidFill>
                  <a:srgbClr val="333333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ransfer </a:t>
            </a:r>
            <a:r>
              <a:rPr lang="en-US" altLang="zh-CN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</a:t>
            </a:r>
            <a:r>
              <a:rPr lang="en-US" altLang="zh-CN">
                <a:solidFill>
                  <a:srgbClr val="333333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rotocol</a:t>
            </a:r>
            <a:r>
              <a:rPr lang="zh-CN" altLang="en-US">
                <a:latin typeface="Fira Code" panose="020B0809050000020004" pitchFamily="49" charset="0"/>
              </a:rPr>
              <a:t>，超文本传输协议，规定了浏览器和服务器之间数据传输的规则。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88B3783-FA51-DE0E-81FF-F0C3B77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协议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9879A51-294A-FAA5-BD58-42177FC52243}"/>
              </a:ext>
            </a:extLst>
          </p:cNvPr>
          <p:cNvGrpSpPr/>
          <p:nvPr/>
        </p:nvGrpSpPr>
        <p:grpSpPr>
          <a:xfrm>
            <a:off x="2363907" y="2611384"/>
            <a:ext cx="1082678" cy="1092260"/>
            <a:chOff x="1288572" y="3466291"/>
            <a:chExt cx="1076475" cy="108600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8D88C8E-013A-2382-3A85-84770DEB6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452817F-EBD5-720B-39CB-73F9D9C92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BF54F8B-3E63-B37A-B584-85E8D327C1A7}"/>
              </a:ext>
            </a:extLst>
          </p:cNvPr>
          <p:cNvGrpSpPr/>
          <p:nvPr/>
        </p:nvGrpSpPr>
        <p:grpSpPr>
          <a:xfrm>
            <a:off x="8334761" y="2426603"/>
            <a:ext cx="1266439" cy="1425383"/>
            <a:chOff x="7600330" y="2513839"/>
            <a:chExt cx="1095613" cy="1160948"/>
          </a:xfrm>
        </p:grpSpPr>
        <p:sp>
          <p:nvSpPr>
            <p:cNvPr id="8" name="圆角矩形 81">
              <a:extLst>
                <a:ext uri="{FF2B5EF4-FFF2-40B4-BE49-F238E27FC236}">
                  <a16:creationId xmlns:a16="http://schemas.microsoft.com/office/drawing/2014/main" id="{7A235341-EC12-4F97-5D91-F8F7A3DEDE79}"/>
                </a:ext>
              </a:extLst>
            </p:cNvPr>
            <p:cNvSpPr/>
            <p:nvPr/>
          </p:nvSpPr>
          <p:spPr>
            <a:xfrm>
              <a:off x="7668461" y="2567044"/>
              <a:ext cx="950032" cy="328009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7039B745-787E-2F72-07BA-22B3D56D5B5F}"/>
                </a:ext>
              </a:extLst>
            </p:cNvPr>
            <p:cNvCxnSpPr/>
            <p:nvPr/>
          </p:nvCxnSpPr>
          <p:spPr>
            <a:xfrm>
              <a:off x="8293825" y="271073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AD075D44-405D-D366-032A-7130E57A0912}"/>
                </a:ext>
              </a:extLst>
            </p:cNvPr>
            <p:cNvCxnSpPr/>
            <p:nvPr/>
          </p:nvCxnSpPr>
          <p:spPr>
            <a:xfrm>
              <a:off x="8293825" y="275137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B2ED4CA-90F5-4359-F4E3-9B8A0C1F0BFA}"/>
                </a:ext>
              </a:extLst>
            </p:cNvPr>
            <p:cNvCxnSpPr/>
            <p:nvPr/>
          </p:nvCxnSpPr>
          <p:spPr>
            <a:xfrm>
              <a:off x="8293824" y="279201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圆角矩形 97">
              <a:extLst>
                <a:ext uri="{FF2B5EF4-FFF2-40B4-BE49-F238E27FC236}">
                  <a16:creationId xmlns:a16="http://schemas.microsoft.com/office/drawing/2014/main" id="{6595E102-A2E3-E358-3193-5BAC0E1C9B92}"/>
                </a:ext>
              </a:extLst>
            </p:cNvPr>
            <p:cNvSpPr/>
            <p:nvPr/>
          </p:nvSpPr>
          <p:spPr>
            <a:xfrm>
              <a:off x="7600330" y="2513839"/>
              <a:ext cx="1095613" cy="1160948"/>
            </a:xfrm>
            <a:prstGeom prst="roundRect">
              <a:avLst>
                <a:gd name="adj" fmla="val 5202"/>
              </a:avLst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30321A7-E94B-7166-3F86-662B932921C6}"/>
                </a:ext>
              </a:extLst>
            </p:cNvPr>
            <p:cNvSpPr/>
            <p:nvPr/>
          </p:nvSpPr>
          <p:spPr>
            <a:xfrm>
              <a:off x="7716520" y="2751370"/>
              <a:ext cx="80733" cy="807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8EAD28F-0991-B125-4AE0-ABEAB3CF2BFE}"/>
                </a:ext>
              </a:extLst>
            </p:cNvPr>
            <p:cNvCxnSpPr/>
            <p:nvPr/>
          </p:nvCxnSpPr>
          <p:spPr>
            <a:xfrm>
              <a:off x="8293824" y="283210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圆角矩形 81">
              <a:extLst>
                <a:ext uri="{FF2B5EF4-FFF2-40B4-BE49-F238E27FC236}">
                  <a16:creationId xmlns:a16="http://schemas.microsoft.com/office/drawing/2014/main" id="{557F696B-2173-9111-62AB-69E8C4B8361F}"/>
                </a:ext>
              </a:extLst>
            </p:cNvPr>
            <p:cNvSpPr/>
            <p:nvPr/>
          </p:nvSpPr>
          <p:spPr>
            <a:xfrm>
              <a:off x="7673437" y="2935147"/>
              <a:ext cx="950032" cy="32800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189A2BE-2877-270E-28EF-3FCB519EFCC6}"/>
                </a:ext>
              </a:extLst>
            </p:cNvPr>
            <p:cNvCxnSpPr/>
            <p:nvPr/>
          </p:nvCxnSpPr>
          <p:spPr>
            <a:xfrm>
              <a:off x="8298801" y="3078833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652AB2A-A65A-B158-9D6B-6384AB4F3AB4}"/>
                </a:ext>
              </a:extLst>
            </p:cNvPr>
            <p:cNvCxnSpPr/>
            <p:nvPr/>
          </p:nvCxnSpPr>
          <p:spPr>
            <a:xfrm>
              <a:off x="8298801" y="3119473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26D1835-BE29-5465-B5B3-4B3ABB30A898}"/>
                </a:ext>
              </a:extLst>
            </p:cNvPr>
            <p:cNvCxnSpPr/>
            <p:nvPr/>
          </p:nvCxnSpPr>
          <p:spPr>
            <a:xfrm>
              <a:off x="8298800" y="3160113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56586E1B-3D83-BB10-434D-6723AC011457}"/>
                </a:ext>
              </a:extLst>
            </p:cNvPr>
            <p:cNvSpPr/>
            <p:nvPr/>
          </p:nvSpPr>
          <p:spPr>
            <a:xfrm>
              <a:off x="7721496" y="3119473"/>
              <a:ext cx="86157" cy="86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EE173EE-C777-9D57-5DC2-10CF9368151F}"/>
                </a:ext>
              </a:extLst>
            </p:cNvPr>
            <p:cNvCxnSpPr/>
            <p:nvPr/>
          </p:nvCxnSpPr>
          <p:spPr>
            <a:xfrm>
              <a:off x="8298800" y="3200208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圆角矩形 81">
              <a:extLst>
                <a:ext uri="{FF2B5EF4-FFF2-40B4-BE49-F238E27FC236}">
                  <a16:creationId xmlns:a16="http://schemas.microsoft.com/office/drawing/2014/main" id="{DD6BAF5D-1710-B03B-075A-B77977ED2DFE}"/>
                </a:ext>
              </a:extLst>
            </p:cNvPr>
            <p:cNvSpPr/>
            <p:nvPr/>
          </p:nvSpPr>
          <p:spPr>
            <a:xfrm>
              <a:off x="7668461" y="3300399"/>
              <a:ext cx="950032" cy="328009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A6A9C1B8-6260-2808-DCD7-96FD8C336C7A}"/>
                </a:ext>
              </a:extLst>
            </p:cNvPr>
            <p:cNvCxnSpPr/>
            <p:nvPr/>
          </p:nvCxnSpPr>
          <p:spPr>
            <a:xfrm>
              <a:off x="8293825" y="344408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95FE835-EF40-1179-5540-42EF74026ADC}"/>
                </a:ext>
              </a:extLst>
            </p:cNvPr>
            <p:cNvCxnSpPr/>
            <p:nvPr/>
          </p:nvCxnSpPr>
          <p:spPr>
            <a:xfrm>
              <a:off x="8293825" y="348472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F1302AB-651D-48BE-9E78-111F83A4ECB0}"/>
                </a:ext>
              </a:extLst>
            </p:cNvPr>
            <p:cNvCxnSpPr/>
            <p:nvPr/>
          </p:nvCxnSpPr>
          <p:spPr>
            <a:xfrm>
              <a:off x="8293824" y="352536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FA212ED-66A3-C530-12AA-F84C44C07B30}"/>
                </a:ext>
              </a:extLst>
            </p:cNvPr>
            <p:cNvSpPr/>
            <p:nvPr/>
          </p:nvSpPr>
          <p:spPr>
            <a:xfrm>
              <a:off x="7716520" y="3484725"/>
              <a:ext cx="87760" cy="87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F05EEEE-91F0-BFEE-37E7-E71799EA7611}"/>
                </a:ext>
              </a:extLst>
            </p:cNvPr>
            <p:cNvCxnSpPr/>
            <p:nvPr/>
          </p:nvCxnSpPr>
          <p:spPr>
            <a:xfrm>
              <a:off x="8293824" y="356546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63F7EB8-5C2D-8153-2310-A29A98821CD7}"/>
              </a:ext>
            </a:extLst>
          </p:cNvPr>
          <p:cNvCxnSpPr/>
          <p:nvPr/>
        </p:nvCxnSpPr>
        <p:spPr>
          <a:xfrm>
            <a:off x="3543300" y="2943874"/>
            <a:ext cx="4668716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8C14A91-F70D-B95A-91AA-F65D761285C0}"/>
              </a:ext>
            </a:extLst>
          </p:cNvPr>
          <p:cNvCxnSpPr>
            <a:cxnSpLocks/>
          </p:cNvCxnSpPr>
          <p:nvPr/>
        </p:nvCxnSpPr>
        <p:spPr>
          <a:xfrm flipH="1">
            <a:off x="3543300" y="3364121"/>
            <a:ext cx="4653889" cy="1753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1F4AA931-A44D-1759-8A87-F2DEA5F4E7BD}"/>
              </a:ext>
            </a:extLst>
          </p:cNvPr>
          <p:cNvSpPr txBox="1"/>
          <p:nvPr/>
        </p:nvSpPr>
        <p:spPr>
          <a:xfrm>
            <a:off x="5648111" y="264534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请求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1A6B6E0-C020-8E47-9737-D6971F9B5321}"/>
              </a:ext>
            </a:extLst>
          </p:cNvPr>
          <p:cNvSpPr txBox="1"/>
          <p:nvPr/>
        </p:nvSpPr>
        <p:spPr>
          <a:xfrm>
            <a:off x="5648111" y="33899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响应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54DA707-628C-9212-7A29-C0F2FC623349}"/>
              </a:ext>
            </a:extLst>
          </p:cNvPr>
          <p:cNvGrpSpPr/>
          <p:nvPr/>
        </p:nvGrpSpPr>
        <p:grpSpPr>
          <a:xfrm>
            <a:off x="9759113" y="2548832"/>
            <a:ext cx="914400" cy="1101057"/>
            <a:chOff x="9759113" y="2020338"/>
            <a:chExt cx="914400" cy="1101057"/>
          </a:xfrm>
        </p:grpSpPr>
        <p:pic>
          <p:nvPicPr>
            <p:cNvPr id="32" name="图形 31" descr="打开的信封 轮廓">
              <a:extLst>
                <a:ext uri="{FF2B5EF4-FFF2-40B4-BE49-F238E27FC236}">
                  <a16:creationId xmlns:a16="http://schemas.microsoft.com/office/drawing/2014/main" id="{71946455-1C08-D092-C4AD-63E42BA83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59113" y="2020338"/>
              <a:ext cx="914400" cy="914400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747183E-74B3-A956-0E9F-3C4DA31A0D56}"/>
                </a:ext>
              </a:extLst>
            </p:cNvPr>
            <p:cNvSpPr txBox="1"/>
            <p:nvPr/>
          </p:nvSpPr>
          <p:spPr>
            <a:xfrm>
              <a:off x="9818490" y="2844396"/>
              <a:ext cx="8159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请求数据</a:t>
              </a:r>
              <a:endParaRPr lang="zh-CN" altLang="en-US" sz="1200" dirty="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DE47B55-99C7-6FA5-C5FE-C76E85F91F99}"/>
              </a:ext>
            </a:extLst>
          </p:cNvPr>
          <p:cNvGrpSpPr/>
          <p:nvPr/>
        </p:nvGrpSpPr>
        <p:grpSpPr>
          <a:xfrm>
            <a:off x="1416848" y="2533360"/>
            <a:ext cx="914400" cy="1104438"/>
            <a:chOff x="1416848" y="2059730"/>
            <a:chExt cx="914400" cy="1104438"/>
          </a:xfrm>
        </p:grpSpPr>
        <p:pic>
          <p:nvPicPr>
            <p:cNvPr id="35" name="图形 34" descr="打开的信封 轮廓">
              <a:extLst>
                <a:ext uri="{FF2B5EF4-FFF2-40B4-BE49-F238E27FC236}">
                  <a16:creationId xmlns:a16="http://schemas.microsoft.com/office/drawing/2014/main" id="{4D698EB2-53FD-62DB-45E3-492FBD4B7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16848" y="2059730"/>
              <a:ext cx="914400" cy="914400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6C4B209-16F6-476D-D732-58FFCB986B57}"/>
                </a:ext>
              </a:extLst>
            </p:cNvPr>
            <p:cNvSpPr txBox="1"/>
            <p:nvPr/>
          </p:nvSpPr>
          <p:spPr>
            <a:xfrm>
              <a:off x="1466118" y="2887169"/>
              <a:ext cx="8194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rgbClr val="92D05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响应数据</a:t>
              </a:r>
              <a:endParaRPr lang="zh-CN" altLang="en-US" sz="1200" dirty="0">
                <a:solidFill>
                  <a:srgbClr val="92D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047FED5F-6F84-DC7F-3C3F-29AEFD72E1BB}"/>
              </a:ext>
            </a:extLst>
          </p:cNvPr>
          <p:cNvSpPr txBox="1"/>
          <p:nvPr/>
        </p:nvSpPr>
        <p:spPr>
          <a:xfrm>
            <a:off x="5371592" y="3007555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</a:t>
            </a:r>
            <a:r>
              <a:rPr lang="zh-CN" altLang="en-US" sz="16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协议</a:t>
            </a:r>
            <a:endParaRPr lang="zh-CN" altLang="en-US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9591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88B3783-FA51-DE0E-81FF-F0C3B77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协议</a:t>
            </a:r>
            <a:r>
              <a:rPr lang="en-US" altLang="zh-CN"/>
              <a:t>-</a:t>
            </a:r>
            <a:r>
              <a:rPr lang="zh-CN" altLang="en-US"/>
              <a:t>响应数据格式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84DF35-C0D2-93E3-6674-421D2B54D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85" y="2720747"/>
            <a:ext cx="7124264" cy="1969967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DB90B3C-E559-3417-77EC-D9E0FE3BA76F}"/>
              </a:ext>
            </a:extLst>
          </p:cNvPr>
          <p:cNvGrpSpPr/>
          <p:nvPr/>
        </p:nvGrpSpPr>
        <p:grpSpPr>
          <a:xfrm>
            <a:off x="713990" y="3121095"/>
            <a:ext cx="827734" cy="964635"/>
            <a:chOff x="1416848" y="2059730"/>
            <a:chExt cx="963669" cy="1123053"/>
          </a:xfrm>
        </p:grpSpPr>
        <p:pic>
          <p:nvPicPr>
            <p:cNvPr id="4" name="图形 3" descr="打开的信封 轮廓">
              <a:extLst>
                <a:ext uri="{FF2B5EF4-FFF2-40B4-BE49-F238E27FC236}">
                  <a16:creationId xmlns:a16="http://schemas.microsoft.com/office/drawing/2014/main" id="{BD90D5D8-9821-0DE8-0B3A-6C7155B8C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16848" y="2059730"/>
              <a:ext cx="914400" cy="91440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C6F5C18-2DFC-80C8-CFC5-C260466BCAE8}"/>
                </a:ext>
              </a:extLst>
            </p:cNvPr>
            <p:cNvSpPr txBox="1"/>
            <p:nvPr/>
          </p:nvSpPr>
          <p:spPr>
            <a:xfrm>
              <a:off x="1466118" y="2887168"/>
              <a:ext cx="914399" cy="29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92D05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响应数据</a:t>
              </a:r>
              <a:endParaRPr lang="zh-CN" altLang="en-US" sz="1050" dirty="0">
                <a:solidFill>
                  <a:srgbClr val="92D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6998FC9-A0BA-1F87-CD48-ABF0BC9E2FC3}"/>
              </a:ext>
            </a:extLst>
          </p:cNvPr>
          <p:cNvSpPr/>
          <p:nvPr/>
        </p:nvSpPr>
        <p:spPr>
          <a:xfrm>
            <a:off x="1666948" y="2763307"/>
            <a:ext cx="7040447" cy="28535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4080DDE-21E6-0E3F-5E7B-D988FA1C93C4}"/>
              </a:ext>
            </a:extLst>
          </p:cNvPr>
          <p:cNvSpPr/>
          <p:nvPr/>
        </p:nvSpPr>
        <p:spPr>
          <a:xfrm>
            <a:off x="1680104" y="3094356"/>
            <a:ext cx="7027291" cy="1083198"/>
          </a:xfrm>
          <a:prstGeom prst="roundRect">
            <a:avLst>
              <a:gd name="adj" fmla="val 2661"/>
            </a:avLst>
          </a:prstGeom>
          <a:solidFill>
            <a:srgbClr val="F6BB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601FC62-B580-D39C-FA32-8DDE66C20E9B}"/>
              </a:ext>
            </a:extLst>
          </p:cNvPr>
          <p:cNvSpPr/>
          <p:nvPr/>
        </p:nvSpPr>
        <p:spPr>
          <a:xfrm>
            <a:off x="1666538" y="4348131"/>
            <a:ext cx="7040447" cy="285351"/>
          </a:xfrm>
          <a:prstGeom prst="roundRect">
            <a:avLst>
              <a:gd name="adj" fmla="val 10253"/>
            </a:avLst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响应行">
            <a:extLst>
              <a:ext uri="{FF2B5EF4-FFF2-40B4-BE49-F238E27FC236}">
                <a16:creationId xmlns:a16="http://schemas.microsoft.com/office/drawing/2014/main" id="{F793F2B9-7F8A-31E2-F728-448F4E7B15BD}"/>
              </a:ext>
            </a:extLst>
          </p:cNvPr>
          <p:cNvSpPr/>
          <p:nvPr/>
        </p:nvSpPr>
        <p:spPr>
          <a:xfrm>
            <a:off x="8782523" y="2747059"/>
            <a:ext cx="3104680" cy="345700"/>
          </a:xfrm>
          <a:prstGeom prst="roundRect">
            <a:avLst>
              <a:gd name="adj" fmla="val 11363"/>
            </a:avLst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响应行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响应数据第一行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协议、状态码、描述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!!响应头">
            <a:extLst>
              <a:ext uri="{FF2B5EF4-FFF2-40B4-BE49-F238E27FC236}">
                <a16:creationId xmlns:a16="http://schemas.microsoft.com/office/drawing/2014/main" id="{38C9E742-4E74-7DFF-10B2-5F5ACA9381DF}"/>
              </a:ext>
            </a:extLst>
          </p:cNvPr>
          <p:cNvSpPr/>
          <p:nvPr/>
        </p:nvSpPr>
        <p:spPr>
          <a:xfrm>
            <a:off x="8782522" y="3490149"/>
            <a:ext cx="3104680" cy="345700"/>
          </a:xfrm>
          <a:prstGeom prst="roundRect">
            <a:avLst>
              <a:gd name="adj" fmla="val 7506"/>
            </a:avLst>
          </a:prstGeom>
          <a:solidFill>
            <a:srgbClr val="FDF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响应头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第二行开始，格式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key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value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6E0EE1E-D027-C71F-62C3-452E77BDC6E5}"/>
              </a:ext>
            </a:extLst>
          </p:cNvPr>
          <p:cNvSpPr/>
          <p:nvPr/>
        </p:nvSpPr>
        <p:spPr>
          <a:xfrm>
            <a:off x="8782521" y="4227161"/>
            <a:ext cx="3104680" cy="345700"/>
          </a:xfrm>
          <a:prstGeom prst="roundRect">
            <a:avLst>
              <a:gd name="adj" fmla="val 8840"/>
            </a:avLst>
          </a:prstGeom>
          <a:solidFill>
            <a:srgbClr val="CCEFDC"/>
          </a:solidFill>
          <a:ln>
            <a:solidFill>
              <a:srgbClr val="CCEF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响应体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最后一部分，存放响应数据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1243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88B3783-FA51-DE0E-81FF-F0C3B77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协议</a:t>
            </a:r>
            <a:r>
              <a:rPr lang="en-US" altLang="zh-CN"/>
              <a:t>-</a:t>
            </a:r>
            <a:r>
              <a:rPr lang="zh-CN" altLang="en-US"/>
              <a:t>响应数据格式</a:t>
            </a:r>
          </a:p>
        </p:txBody>
      </p:sp>
      <p:sp>
        <p:nvSpPr>
          <p:cNvPr id="6" name="!!响应行">
            <a:extLst>
              <a:ext uri="{FF2B5EF4-FFF2-40B4-BE49-F238E27FC236}">
                <a16:creationId xmlns:a16="http://schemas.microsoft.com/office/drawing/2014/main" id="{C37CB583-079C-8B40-96EC-CD509D4C40EB}"/>
              </a:ext>
            </a:extLst>
          </p:cNvPr>
          <p:cNvSpPr/>
          <p:nvPr/>
        </p:nvSpPr>
        <p:spPr>
          <a:xfrm>
            <a:off x="847693" y="1627632"/>
            <a:ext cx="10496614" cy="2308950"/>
          </a:xfrm>
          <a:prstGeom prst="roundRect">
            <a:avLst>
              <a:gd name="adj" fmla="val 2937"/>
            </a:avLst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!!响应头">
            <a:extLst>
              <a:ext uri="{FF2B5EF4-FFF2-40B4-BE49-F238E27FC236}">
                <a16:creationId xmlns:a16="http://schemas.microsoft.com/office/drawing/2014/main" id="{56391987-87B0-8CB8-1ADC-8D81A70DB363}"/>
              </a:ext>
            </a:extLst>
          </p:cNvPr>
          <p:cNvSpPr/>
          <p:nvPr/>
        </p:nvSpPr>
        <p:spPr>
          <a:xfrm>
            <a:off x="847694" y="4160520"/>
            <a:ext cx="10496614" cy="2308950"/>
          </a:xfrm>
          <a:prstGeom prst="roundRect">
            <a:avLst>
              <a:gd name="adj" fmla="val 3327"/>
            </a:avLst>
          </a:prstGeom>
          <a:solidFill>
            <a:srgbClr val="FDF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15" name="表格 2">
            <a:extLst>
              <a:ext uri="{FF2B5EF4-FFF2-40B4-BE49-F238E27FC236}">
                <a16:creationId xmlns:a16="http://schemas.microsoft.com/office/drawing/2014/main" id="{E31FD33F-DD5F-4834-1BC1-669884180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252554"/>
              </p:ext>
            </p:extLst>
          </p:nvPr>
        </p:nvGraphicFramePr>
        <p:xfrm>
          <a:off x="1054100" y="1843534"/>
          <a:ext cx="10083800" cy="187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636">
                  <a:extLst>
                    <a:ext uri="{9D8B030D-6E8A-4147-A177-3AD203B41FA5}">
                      <a16:colId xmlns:a16="http://schemas.microsoft.com/office/drawing/2014/main" val="2557866498"/>
                    </a:ext>
                  </a:extLst>
                </a:gridCol>
                <a:gridCol w="8216164">
                  <a:extLst>
                    <a:ext uri="{9D8B030D-6E8A-4147-A177-3AD203B41FA5}">
                      <a16:colId xmlns:a16="http://schemas.microsoft.com/office/drawing/2014/main" val="1601882693"/>
                    </a:ext>
                  </a:extLst>
                </a:gridCol>
              </a:tblGrid>
              <a:tr h="375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1xx</a:t>
                      </a:r>
                      <a:endParaRPr lang="zh-CN" altLang="en-US" sz="1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响应中</a:t>
                      </a:r>
                      <a:r>
                        <a:rPr lang="en-US" altLang="zh-CN" sz="1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-</a:t>
                      </a:r>
                      <a:r>
                        <a:rPr lang="zh-CN" altLang="en-US" sz="1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临时状态码，表示请求已经接收，告诉客户端应该继续请求或者如果它已经完成则忽略它。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702005"/>
                  </a:ext>
                </a:extLst>
              </a:tr>
              <a:tr h="375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2xx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成功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-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表示请求已经被成功接收，处理已完成。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7069"/>
                  </a:ext>
                </a:extLst>
              </a:tr>
              <a:tr h="375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3xx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重定向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-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重定向到其他地方；让客户端再发起一次请求以完成整个处理。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919549"/>
                  </a:ext>
                </a:extLst>
              </a:tr>
              <a:tr h="375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4xx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客户端错误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-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处理发生错误，责任在客户端。如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: 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请求了不存在的资源、客户端未被授权、禁止访问等。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822590"/>
                  </a:ext>
                </a:extLst>
              </a:tr>
              <a:tr h="375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5xx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服务器错误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-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处理发生错误，责任在服务端。如：程序抛出异常等。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665147"/>
                  </a:ext>
                </a:extLst>
              </a:tr>
            </a:tbl>
          </a:graphicData>
        </a:graphic>
      </p:graphicFrame>
      <p:graphicFrame>
        <p:nvGraphicFramePr>
          <p:cNvPr id="16" name="表格 2">
            <a:extLst>
              <a:ext uri="{FF2B5EF4-FFF2-40B4-BE49-F238E27FC236}">
                <a16:creationId xmlns:a16="http://schemas.microsoft.com/office/drawing/2014/main" id="{69962A8D-25AD-7199-2E78-8B986B902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775400"/>
              </p:ext>
            </p:extLst>
          </p:nvPr>
        </p:nvGraphicFramePr>
        <p:xfrm>
          <a:off x="1054100" y="4376422"/>
          <a:ext cx="10083800" cy="187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636">
                  <a:extLst>
                    <a:ext uri="{9D8B030D-6E8A-4147-A177-3AD203B41FA5}">
                      <a16:colId xmlns:a16="http://schemas.microsoft.com/office/drawing/2014/main" val="2557866498"/>
                    </a:ext>
                  </a:extLst>
                </a:gridCol>
                <a:gridCol w="8216164">
                  <a:extLst>
                    <a:ext uri="{9D8B030D-6E8A-4147-A177-3AD203B41FA5}">
                      <a16:colId xmlns:a16="http://schemas.microsoft.com/office/drawing/2014/main" val="1601882693"/>
                    </a:ext>
                  </a:extLst>
                </a:gridCol>
              </a:tblGrid>
              <a:tr h="375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Content-Type</a:t>
                      </a:r>
                      <a:endParaRPr lang="zh-CN" altLang="en-US" sz="1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表示该响应内容的类型，例如</a:t>
                      </a:r>
                      <a:r>
                        <a:rPr lang="en-US" altLang="zh-CN" sz="1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text/html</a:t>
                      </a:r>
                      <a:r>
                        <a:rPr lang="zh-CN" altLang="en-US" sz="1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lang="en-US" altLang="zh-CN" sz="1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application/json</a:t>
                      </a:r>
                      <a:r>
                        <a:rPr lang="zh-CN" altLang="en-US" sz="1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。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702005"/>
                  </a:ext>
                </a:extLst>
              </a:tr>
              <a:tr h="375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Content-Length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表示该响应内容的长度（字节数）。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7069"/>
                  </a:ext>
                </a:extLst>
              </a:tr>
              <a:tr h="375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Content-Encoding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表示该响应压缩算法，例如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gzip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。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919549"/>
                  </a:ext>
                </a:extLst>
              </a:tr>
              <a:tr h="375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Cache-Control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指示客户端应如何缓存，例如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max-age=300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表示可以最多缓存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300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秒。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822590"/>
                  </a:ext>
                </a:extLst>
              </a:tr>
              <a:tr h="375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Set-Cookie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告诉浏览器为当前页面所在的域设置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cookie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。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665147"/>
                  </a:ext>
                </a:extLst>
              </a:tr>
            </a:tbl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9EFA2F72-67B2-40ED-21F7-2E6F1A5B79F2}"/>
              </a:ext>
            </a:extLst>
          </p:cNvPr>
          <p:cNvSpPr/>
          <p:nvPr/>
        </p:nvSpPr>
        <p:spPr>
          <a:xfrm>
            <a:off x="847692" y="1528565"/>
            <a:ext cx="10861360" cy="5033778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D07A671-F4F6-CD01-B5E8-84BFA2675131}"/>
              </a:ext>
            </a:extLst>
          </p:cNvPr>
          <p:cNvGrpSpPr/>
          <p:nvPr/>
        </p:nvGrpSpPr>
        <p:grpSpPr>
          <a:xfrm>
            <a:off x="2300237" y="3584108"/>
            <a:ext cx="913284" cy="921367"/>
            <a:chOff x="1288572" y="3466291"/>
            <a:chExt cx="1076475" cy="1086002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AD7FC9B-3388-F208-0F31-FAF9F1DDF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CC268E5-5FCF-25E2-4912-B5398CC32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632BE7D-A4A0-139A-D191-5E91558EB78C}"/>
              </a:ext>
            </a:extLst>
          </p:cNvPr>
          <p:cNvGrpSpPr/>
          <p:nvPr/>
        </p:nvGrpSpPr>
        <p:grpSpPr>
          <a:xfrm>
            <a:off x="7960309" y="2082799"/>
            <a:ext cx="1036147" cy="1166188"/>
            <a:chOff x="7600330" y="2513839"/>
            <a:chExt cx="1095613" cy="1160948"/>
          </a:xfrm>
        </p:grpSpPr>
        <p:sp>
          <p:nvSpPr>
            <p:cNvPr id="22" name="圆角矩形 81">
              <a:extLst>
                <a:ext uri="{FF2B5EF4-FFF2-40B4-BE49-F238E27FC236}">
                  <a16:creationId xmlns:a16="http://schemas.microsoft.com/office/drawing/2014/main" id="{43A7EBC8-3C99-9330-4862-EA8166192BAC}"/>
                </a:ext>
              </a:extLst>
            </p:cNvPr>
            <p:cNvSpPr/>
            <p:nvPr/>
          </p:nvSpPr>
          <p:spPr>
            <a:xfrm>
              <a:off x="7668461" y="2567044"/>
              <a:ext cx="950032" cy="328009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AD81D6FA-F95B-6305-B80B-F070DAB5004E}"/>
                </a:ext>
              </a:extLst>
            </p:cNvPr>
            <p:cNvCxnSpPr/>
            <p:nvPr/>
          </p:nvCxnSpPr>
          <p:spPr>
            <a:xfrm>
              <a:off x="8293825" y="271073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7FBA0A2-605D-F5EE-8EC8-F4EE008AC3B2}"/>
                </a:ext>
              </a:extLst>
            </p:cNvPr>
            <p:cNvCxnSpPr/>
            <p:nvPr/>
          </p:nvCxnSpPr>
          <p:spPr>
            <a:xfrm>
              <a:off x="8293825" y="275137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33EEC6E1-4EB9-B4D0-87E1-57C166FDDB0C}"/>
                </a:ext>
              </a:extLst>
            </p:cNvPr>
            <p:cNvCxnSpPr/>
            <p:nvPr/>
          </p:nvCxnSpPr>
          <p:spPr>
            <a:xfrm>
              <a:off x="8293824" y="279201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圆角矩形 97">
              <a:extLst>
                <a:ext uri="{FF2B5EF4-FFF2-40B4-BE49-F238E27FC236}">
                  <a16:creationId xmlns:a16="http://schemas.microsoft.com/office/drawing/2014/main" id="{E379EAE5-AE47-D96A-6F54-24163C46C885}"/>
                </a:ext>
              </a:extLst>
            </p:cNvPr>
            <p:cNvSpPr/>
            <p:nvPr/>
          </p:nvSpPr>
          <p:spPr>
            <a:xfrm>
              <a:off x="7600330" y="2513839"/>
              <a:ext cx="1095613" cy="1160948"/>
            </a:xfrm>
            <a:prstGeom prst="roundRect">
              <a:avLst>
                <a:gd name="adj" fmla="val 5202"/>
              </a:avLst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9EC3D7E-1428-C028-3E4C-EE3A82698F3C}"/>
                </a:ext>
              </a:extLst>
            </p:cNvPr>
            <p:cNvSpPr/>
            <p:nvPr/>
          </p:nvSpPr>
          <p:spPr>
            <a:xfrm>
              <a:off x="7716520" y="2751370"/>
              <a:ext cx="80733" cy="807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AE60F51-CF72-3D20-1DE7-498461D0B4DD}"/>
                </a:ext>
              </a:extLst>
            </p:cNvPr>
            <p:cNvCxnSpPr/>
            <p:nvPr/>
          </p:nvCxnSpPr>
          <p:spPr>
            <a:xfrm>
              <a:off x="8293824" y="283210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圆角矩形 81">
              <a:extLst>
                <a:ext uri="{FF2B5EF4-FFF2-40B4-BE49-F238E27FC236}">
                  <a16:creationId xmlns:a16="http://schemas.microsoft.com/office/drawing/2014/main" id="{64FB3096-C1D3-95F7-BDAB-226B9E2860A2}"/>
                </a:ext>
              </a:extLst>
            </p:cNvPr>
            <p:cNvSpPr/>
            <p:nvPr/>
          </p:nvSpPr>
          <p:spPr>
            <a:xfrm>
              <a:off x="7673437" y="2935147"/>
              <a:ext cx="950032" cy="32800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A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AB092301-A428-6EC1-5A6B-1842D3F4DA81}"/>
                </a:ext>
              </a:extLst>
            </p:cNvPr>
            <p:cNvCxnSpPr/>
            <p:nvPr/>
          </p:nvCxnSpPr>
          <p:spPr>
            <a:xfrm>
              <a:off x="8298801" y="3078833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03FF305-5CF7-6B21-B1D3-F1723C0A4E58}"/>
                </a:ext>
              </a:extLst>
            </p:cNvPr>
            <p:cNvCxnSpPr/>
            <p:nvPr/>
          </p:nvCxnSpPr>
          <p:spPr>
            <a:xfrm>
              <a:off x="8298801" y="3119473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58BA11AC-DDC0-4A91-9B1B-CDDD5C83CFEB}"/>
                </a:ext>
              </a:extLst>
            </p:cNvPr>
            <p:cNvCxnSpPr/>
            <p:nvPr/>
          </p:nvCxnSpPr>
          <p:spPr>
            <a:xfrm>
              <a:off x="8298800" y="3160113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FE981A5-B5B9-5C4C-38E4-624F6403E002}"/>
                </a:ext>
              </a:extLst>
            </p:cNvPr>
            <p:cNvSpPr/>
            <p:nvPr/>
          </p:nvSpPr>
          <p:spPr>
            <a:xfrm>
              <a:off x="7721496" y="3119473"/>
              <a:ext cx="86157" cy="86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B483CD33-1E91-D683-D315-99B0A46F8228}"/>
                </a:ext>
              </a:extLst>
            </p:cNvPr>
            <p:cNvCxnSpPr/>
            <p:nvPr/>
          </p:nvCxnSpPr>
          <p:spPr>
            <a:xfrm>
              <a:off x="8298800" y="3200208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圆角矩形 81">
              <a:extLst>
                <a:ext uri="{FF2B5EF4-FFF2-40B4-BE49-F238E27FC236}">
                  <a16:creationId xmlns:a16="http://schemas.microsoft.com/office/drawing/2014/main" id="{DBF183E6-32CC-44DC-C841-B6FC0DA8758C}"/>
                </a:ext>
              </a:extLst>
            </p:cNvPr>
            <p:cNvSpPr/>
            <p:nvPr/>
          </p:nvSpPr>
          <p:spPr>
            <a:xfrm>
              <a:off x="7668461" y="3300399"/>
              <a:ext cx="950032" cy="328009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CAE7C7FE-D7E0-FE97-AE45-9CD956D607D3}"/>
                </a:ext>
              </a:extLst>
            </p:cNvPr>
            <p:cNvCxnSpPr/>
            <p:nvPr/>
          </p:nvCxnSpPr>
          <p:spPr>
            <a:xfrm>
              <a:off x="8293825" y="344408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8D72F68-4E3A-7ADC-9732-421718DE66CF}"/>
                </a:ext>
              </a:extLst>
            </p:cNvPr>
            <p:cNvCxnSpPr/>
            <p:nvPr/>
          </p:nvCxnSpPr>
          <p:spPr>
            <a:xfrm>
              <a:off x="8293825" y="348472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F13D7E6-2D6E-F0FF-6ADC-8848B9FE1201}"/>
                </a:ext>
              </a:extLst>
            </p:cNvPr>
            <p:cNvCxnSpPr/>
            <p:nvPr/>
          </p:nvCxnSpPr>
          <p:spPr>
            <a:xfrm>
              <a:off x="8293824" y="352536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6A6552FE-5DFA-1CDB-EE7C-541EF42214CA}"/>
                </a:ext>
              </a:extLst>
            </p:cNvPr>
            <p:cNvSpPr/>
            <p:nvPr/>
          </p:nvSpPr>
          <p:spPr>
            <a:xfrm>
              <a:off x="7716520" y="3484725"/>
              <a:ext cx="87760" cy="87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39A9A935-AC2E-BB46-9BB0-33A8A12B29FD}"/>
                </a:ext>
              </a:extLst>
            </p:cNvPr>
            <p:cNvCxnSpPr/>
            <p:nvPr/>
          </p:nvCxnSpPr>
          <p:spPr>
            <a:xfrm>
              <a:off x="8293824" y="356546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92DA582-F25E-CC02-8C2A-0926E540D15D}"/>
              </a:ext>
            </a:extLst>
          </p:cNvPr>
          <p:cNvGrpSpPr/>
          <p:nvPr/>
        </p:nvGrpSpPr>
        <p:grpSpPr>
          <a:xfrm>
            <a:off x="7954923" y="4542343"/>
            <a:ext cx="1041534" cy="1172251"/>
            <a:chOff x="7600330" y="2513839"/>
            <a:chExt cx="1095613" cy="1160948"/>
          </a:xfrm>
        </p:grpSpPr>
        <p:sp>
          <p:nvSpPr>
            <p:cNvPr id="42" name="圆角矩形 81">
              <a:extLst>
                <a:ext uri="{FF2B5EF4-FFF2-40B4-BE49-F238E27FC236}">
                  <a16:creationId xmlns:a16="http://schemas.microsoft.com/office/drawing/2014/main" id="{E24375DF-9C57-A07F-3B13-F4114BD095E9}"/>
                </a:ext>
              </a:extLst>
            </p:cNvPr>
            <p:cNvSpPr/>
            <p:nvPr/>
          </p:nvSpPr>
          <p:spPr>
            <a:xfrm>
              <a:off x="7668461" y="2567044"/>
              <a:ext cx="950032" cy="328009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F17D1377-D7E2-9435-CC10-1B548E298719}"/>
                </a:ext>
              </a:extLst>
            </p:cNvPr>
            <p:cNvCxnSpPr/>
            <p:nvPr/>
          </p:nvCxnSpPr>
          <p:spPr>
            <a:xfrm>
              <a:off x="8293825" y="271073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2B6CDC68-2A6B-38DF-CABB-D1FA7A2416AE}"/>
                </a:ext>
              </a:extLst>
            </p:cNvPr>
            <p:cNvCxnSpPr/>
            <p:nvPr/>
          </p:nvCxnSpPr>
          <p:spPr>
            <a:xfrm>
              <a:off x="8293825" y="275137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F3812544-B857-EB88-84E9-57227FD2D58D}"/>
                </a:ext>
              </a:extLst>
            </p:cNvPr>
            <p:cNvCxnSpPr/>
            <p:nvPr/>
          </p:nvCxnSpPr>
          <p:spPr>
            <a:xfrm>
              <a:off x="8293824" y="279201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圆角矩形 97">
              <a:extLst>
                <a:ext uri="{FF2B5EF4-FFF2-40B4-BE49-F238E27FC236}">
                  <a16:creationId xmlns:a16="http://schemas.microsoft.com/office/drawing/2014/main" id="{8DCF488E-1B99-8285-3F7D-607F0CBEF4FC}"/>
                </a:ext>
              </a:extLst>
            </p:cNvPr>
            <p:cNvSpPr/>
            <p:nvPr/>
          </p:nvSpPr>
          <p:spPr>
            <a:xfrm>
              <a:off x="7600330" y="2513839"/>
              <a:ext cx="1095613" cy="1160948"/>
            </a:xfrm>
            <a:prstGeom prst="roundRect">
              <a:avLst>
                <a:gd name="adj" fmla="val 5202"/>
              </a:avLst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274AB8B1-B7EC-81F1-3942-492DC4E93511}"/>
                </a:ext>
              </a:extLst>
            </p:cNvPr>
            <p:cNvSpPr/>
            <p:nvPr/>
          </p:nvSpPr>
          <p:spPr>
            <a:xfrm>
              <a:off x="7716520" y="2751370"/>
              <a:ext cx="80733" cy="807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4ADBAEE9-D1AE-2D74-705D-85278452D905}"/>
                </a:ext>
              </a:extLst>
            </p:cNvPr>
            <p:cNvCxnSpPr/>
            <p:nvPr/>
          </p:nvCxnSpPr>
          <p:spPr>
            <a:xfrm>
              <a:off x="8293824" y="283210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圆角矩形 81">
              <a:extLst>
                <a:ext uri="{FF2B5EF4-FFF2-40B4-BE49-F238E27FC236}">
                  <a16:creationId xmlns:a16="http://schemas.microsoft.com/office/drawing/2014/main" id="{005F724D-7FBB-3315-6474-1F2A31584867}"/>
                </a:ext>
              </a:extLst>
            </p:cNvPr>
            <p:cNvSpPr/>
            <p:nvPr/>
          </p:nvSpPr>
          <p:spPr>
            <a:xfrm>
              <a:off x="7673437" y="2935147"/>
              <a:ext cx="950032" cy="32800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B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FE13EDE4-E3B9-F4E7-FDF3-ABD711AA7800}"/>
                </a:ext>
              </a:extLst>
            </p:cNvPr>
            <p:cNvCxnSpPr/>
            <p:nvPr/>
          </p:nvCxnSpPr>
          <p:spPr>
            <a:xfrm>
              <a:off x="8298801" y="3078833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360DD986-766A-BDAB-D52D-757D5B255465}"/>
                </a:ext>
              </a:extLst>
            </p:cNvPr>
            <p:cNvCxnSpPr/>
            <p:nvPr/>
          </p:nvCxnSpPr>
          <p:spPr>
            <a:xfrm>
              <a:off x="8298801" y="3119473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55BACCCC-3009-2BA2-F456-DC15E98A30D9}"/>
                </a:ext>
              </a:extLst>
            </p:cNvPr>
            <p:cNvCxnSpPr/>
            <p:nvPr/>
          </p:nvCxnSpPr>
          <p:spPr>
            <a:xfrm>
              <a:off x="8298800" y="3160113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7DDA343F-29F1-65B9-606C-6E19ED09C7DE}"/>
                </a:ext>
              </a:extLst>
            </p:cNvPr>
            <p:cNvSpPr/>
            <p:nvPr/>
          </p:nvSpPr>
          <p:spPr>
            <a:xfrm>
              <a:off x="7721496" y="3119473"/>
              <a:ext cx="86157" cy="86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AC53D7EC-8CDD-24D9-CFA3-322C64749BF7}"/>
                </a:ext>
              </a:extLst>
            </p:cNvPr>
            <p:cNvCxnSpPr/>
            <p:nvPr/>
          </p:nvCxnSpPr>
          <p:spPr>
            <a:xfrm>
              <a:off x="8298800" y="3200208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圆角矩形 81">
              <a:extLst>
                <a:ext uri="{FF2B5EF4-FFF2-40B4-BE49-F238E27FC236}">
                  <a16:creationId xmlns:a16="http://schemas.microsoft.com/office/drawing/2014/main" id="{AC7ADEFB-9146-4D30-BDDE-16E51B75E260}"/>
                </a:ext>
              </a:extLst>
            </p:cNvPr>
            <p:cNvSpPr/>
            <p:nvPr/>
          </p:nvSpPr>
          <p:spPr>
            <a:xfrm>
              <a:off x="7668461" y="3300399"/>
              <a:ext cx="950032" cy="328009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D0BF021B-1235-9DD1-E810-CB9AF44AC984}"/>
                </a:ext>
              </a:extLst>
            </p:cNvPr>
            <p:cNvCxnSpPr/>
            <p:nvPr/>
          </p:nvCxnSpPr>
          <p:spPr>
            <a:xfrm>
              <a:off x="8293825" y="344408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7FB9E4B-5E57-1585-F758-AC3F0AB8EAAF}"/>
                </a:ext>
              </a:extLst>
            </p:cNvPr>
            <p:cNvCxnSpPr/>
            <p:nvPr/>
          </p:nvCxnSpPr>
          <p:spPr>
            <a:xfrm>
              <a:off x="8293825" y="348472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0346C880-B001-C5E0-F252-C0F2AB84EB6B}"/>
                </a:ext>
              </a:extLst>
            </p:cNvPr>
            <p:cNvCxnSpPr/>
            <p:nvPr/>
          </p:nvCxnSpPr>
          <p:spPr>
            <a:xfrm>
              <a:off x="8293824" y="352536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B6987518-47D3-1E48-5769-F6F33EFD04FF}"/>
                </a:ext>
              </a:extLst>
            </p:cNvPr>
            <p:cNvSpPr/>
            <p:nvPr/>
          </p:nvSpPr>
          <p:spPr>
            <a:xfrm>
              <a:off x="7716520" y="3484725"/>
              <a:ext cx="87760" cy="87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FD868657-5E3F-6041-13FA-B1A71DC77F6F}"/>
                </a:ext>
              </a:extLst>
            </p:cNvPr>
            <p:cNvCxnSpPr/>
            <p:nvPr/>
          </p:nvCxnSpPr>
          <p:spPr>
            <a:xfrm>
              <a:off x="8293824" y="356546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A08244A2-1FF0-131B-6990-DA750FCB9F42}"/>
              </a:ext>
            </a:extLst>
          </p:cNvPr>
          <p:cNvCxnSpPr/>
          <p:nvPr/>
        </p:nvCxnSpPr>
        <p:spPr>
          <a:xfrm flipV="1">
            <a:off x="3434080" y="2549269"/>
            <a:ext cx="4419600" cy="1218597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0ACDF99F-4EB4-D1D9-F6B2-BD007965952C}"/>
              </a:ext>
            </a:extLst>
          </p:cNvPr>
          <p:cNvCxnSpPr>
            <a:cxnSpLocks/>
          </p:cNvCxnSpPr>
          <p:nvPr/>
        </p:nvCxnSpPr>
        <p:spPr>
          <a:xfrm flipH="1">
            <a:off x="3441454" y="2744689"/>
            <a:ext cx="4419169" cy="1239079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D8442836-6E6D-9F85-79E3-301D3558EB07}"/>
              </a:ext>
            </a:extLst>
          </p:cNvPr>
          <p:cNvCxnSpPr>
            <a:cxnSpLocks/>
          </p:cNvCxnSpPr>
          <p:nvPr/>
        </p:nvCxnSpPr>
        <p:spPr>
          <a:xfrm>
            <a:off x="3434080" y="4204126"/>
            <a:ext cx="4482095" cy="1026242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E8368C0C-4653-F0D2-3BFA-3071FA767C0B}"/>
              </a:ext>
            </a:extLst>
          </p:cNvPr>
          <p:cNvCxnSpPr>
            <a:cxnSpLocks/>
          </p:cNvCxnSpPr>
          <p:nvPr/>
        </p:nvCxnSpPr>
        <p:spPr>
          <a:xfrm flipH="1" flipV="1">
            <a:off x="3355145" y="4376422"/>
            <a:ext cx="4527675" cy="1069848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60161B57-EB1F-94F6-B861-E95E30F8D876}"/>
              </a:ext>
            </a:extLst>
          </p:cNvPr>
          <p:cNvSpPr txBox="1"/>
          <p:nvPr/>
        </p:nvSpPr>
        <p:spPr>
          <a:xfrm rot="20648006">
            <a:off x="5126078" y="3201712"/>
            <a:ext cx="2307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3xx (Location:B)</a:t>
            </a:r>
            <a:endParaRPr lang="zh-CN" altLang="en-US" dirty="0">
              <a:solidFill>
                <a:srgbClr val="C00000"/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363C36F-9CC5-514F-CC95-AC3BCBA26C1A}"/>
              </a:ext>
            </a:extLst>
          </p:cNvPr>
          <p:cNvSpPr txBox="1"/>
          <p:nvPr/>
        </p:nvSpPr>
        <p:spPr>
          <a:xfrm>
            <a:off x="9451153" y="3647360"/>
            <a:ext cx="1157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重定向</a:t>
            </a:r>
            <a:endParaRPr lang="zh-CN" altLang="en-US" sz="2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95169285-8996-7A5B-B22F-608593830D73}"/>
              </a:ext>
            </a:extLst>
          </p:cNvPr>
          <p:cNvGrpSpPr/>
          <p:nvPr/>
        </p:nvGrpSpPr>
        <p:grpSpPr>
          <a:xfrm>
            <a:off x="4791195" y="1306363"/>
            <a:ext cx="7124264" cy="1969967"/>
            <a:chOff x="4778588" y="1368363"/>
            <a:chExt cx="7124264" cy="1969967"/>
          </a:xfrm>
          <a:effectLst>
            <a:glow rad="63500">
              <a:schemeClr val="bg1">
                <a:lumMod val="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674D9A73-F447-C057-8745-1CA3F2F3D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78588" y="1368363"/>
              <a:ext cx="7124264" cy="1969967"/>
            </a:xfrm>
            <a:prstGeom prst="rect">
              <a:avLst/>
            </a:prstGeom>
          </p:spPr>
        </p:pic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1D56CA7D-E253-7430-DB5F-D9BC80A24662}"/>
                </a:ext>
              </a:extLst>
            </p:cNvPr>
            <p:cNvSpPr/>
            <p:nvPr/>
          </p:nvSpPr>
          <p:spPr>
            <a:xfrm>
              <a:off x="4807751" y="1410923"/>
              <a:ext cx="7040447" cy="285350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6F649524-18BF-2145-F00C-06F4394E8588}"/>
                </a:ext>
              </a:extLst>
            </p:cNvPr>
            <p:cNvSpPr/>
            <p:nvPr/>
          </p:nvSpPr>
          <p:spPr>
            <a:xfrm>
              <a:off x="4820907" y="1741972"/>
              <a:ext cx="7027291" cy="1083198"/>
            </a:xfrm>
            <a:prstGeom prst="roundRect">
              <a:avLst>
                <a:gd name="adj" fmla="val 2661"/>
              </a:avLst>
            </a:prstGeom>
            <a:solidFill>
              <a:srgbClr val="F6BB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4A63A7D1-DC0E-39FD-1752-81B840ABA42C}"/>
                </a:ext>
              </a:extLst>
            </p:cNvPr>
            <p:cNvSpPr/>
            <p:nvPr/>
          </p:nvSpPr>
          <p:spPr>
            <a:xfrm>
              <a:off x="4807341" y="2995747"/>
              <a:ext cx="7040447" cy="285351"/>
            </a:xfrm>
            <a:prstGeom prst="roundRect">
              <a:avLst>
                <a:gd name="adj" fmla="val 10253"/>
              </a:avLst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889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65" grpId="0"/>
      <p:bldP spid="65" grpId="1"/>
      <p:bldP spid="66" grpId="0"/>
      <p:bldP spid="66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88B3783-FA51-DE0E-81FF-F0C3B77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协议</a:t>
            </a:r>
            <a:r>
              <a:rPr lang="en-US" altLang="zh-CN"/>
              <a:t>-</a:t>
            </a:r>
            <a:r>
              <a:rPr lang="zh-CN" altLang="en-US"/>
              <a:t>响应数据格式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A41B10B-E710-01CB-E6D8-3D54A66F3B0B}"/>
              </a:ext>
            </a:extLst>
          </p:cNvPr>
          <p:cNvGrpSpPr/>
          <p:nvPr/>
        </p:nvGrpSpPr>
        <p:grpSpPr>
          <a:xfrm>
            <a:off x="713990" y="2408698"/>
            <a:ext cx="827734" cy="964635"/>
            <a:chOff x="1416848" y="2059730"/>
            <a:chExt cx="963669" cy="1123053"/>
          </a:xfrm>
        </p:grpSpPr>
        <p:pic>
          <p:nvPicPr>
            <p:cNvPr id="3" name="图形 2" descr="打开的信封 轮廓">
              <a:extLst>
                <a:ext uri="{FF2B5EF4-FFF2-40B4-BE49-F238E27FC236}">
                  <a16:creationId xmlns:a16="http://schemas.microsoft.com/office/drawing/2014/main" id="{DABCA24A-27B0-29A5-3F50-75521EA7E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6848" y="2059730"/>
              <a:ext cx="914400" cy="9144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610E088-1532-713F-0DC8-8644EEF236E8}"/>
                </a:ext>
              </a:extLst>
            </p:cNvPr>
            <p:cNvSpPr txBox="1"/>
            <p:nvPr/>
          </p:nvSpPr>
          <p:spPr>
            <a:xfrm>
              <a:off x="1466118" y="2887168"/>
              <a:ext cx="914399" cy="29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92D05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响应数据</a:t>
              </a:r>
              <a:endParaRPr lang="zh-CN" altLang="en-US" sz="1050" dirty="0">
                <a:solidFill>
                  <a:srgbClr val="92D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9DC59B41-9C2F-7835-3D7E-1124F78FF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441567"/>
              </p:ext>
            </p:extLst>
          </p:nvPr>
        </p:nvGraphicFramePr>
        <p:xfrm>
          <a:off x="1637785" y="4428784"/>
          <a:ext cx="7026881" cy="150171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857255">
                  <a:extLst>
                    <a:ext uri="{9D8B030D-6E8A-4147-A177-3AD203B41FA5}">
                      <a16:colId xmlns:a16="http://schemas.microsoft.com/office/drawing/2014/main" val="2557866498"/>
                    </a:ext>
                  </a:extLst>
                </a:gridCol>
                <a:gridCol w="5169626">
                  <a:extLst>
                    <a:ext uri="{9D8B030D-6E8A-4147-A177-3AD203B41FA5}">
                      <a16:colId xmlns:a16="http://schemas.microsoft.com/office/drawing/2014/main" val="1601882693"/>
                    </a:ext>
                  </a:extLst>
                </a:gridCol>
              </a:tblGrid>
              <a:tr h="37542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状态码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描述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592009"/>
                  </a:ext>
                </a:extLst>
              </a:tr>
              <a:tr h="375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200</a:t>
                      </a:r>
                      <a:endParaRPr lang="zh-CN" altLang="en-US" sz="12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客户端请求成功。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702005"/>
                  </a:ext>
                </a:extLst>
              </a:tr>
              <a:tr h="375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404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请求资源不存在，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URL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输入有误，或者网站资源被删除了。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7069"/>
                  </a:ext>
                </a:extLst>
              </a:tr>
              <a:tr h="375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500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服务器发生不可预期的错误。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919549"/>
                  </a:ext>
                </a:extLst>
              </a:tr>
            </a:tbl>
          </a:graphicData>
        </a:graphic>
      </p:graphicFrame>
      <p:sp>
        <p:nvSpPr>
          <p:cNvPr id="8" name="!!响应行">
            <a:extLst>
              <a:ext uri="{FF2B5EF4-FFF2-40B4-BE49-F238E27FC236}">
                <a16:creationId xmlns:a16="http://schemas.microsoft.com/office/drawing/2014/main" id="{389E4B1F-1E14-B6DA-5F3A-453F70C85084}"/>
              </a:ext>
            </a:extLst>
          </p:cNvPr>
          <p:cNvSpPr/>
          <p:nvPr/>
        </p:nvSpPr>
        <p:spPr>
          <a:xfrm>
            <a:off x="8782523" y="2034662"/>
            <a:ext cx="3104680" cy="345700"/>
          </a:xfrm>
          <a:prstGeom prst="roundRect">
            <a:avLst>
              <a:gd name="adj" fmla="val 11363"/>
            </a:avLst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响应行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响应数据第一行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协议、状态码、描述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!!响应头">
            <a:extLst>
              <a:ext uri="{FF2B5EF4-FFF2-40B4-BE49-F238E27FC236}">
                <a16:creationId xmlns:a16="http://schemas.microsoft.com/office/drawing/2014/main" id="{0370F00C-857A-1AC2-8E2F-4F0C9D47D42B}"/>
              </a:ext>
            </a:extLst>
          </p:cNvPr>
          <p:cNvSpPr/>
          <p:nvPr/>
        </p:nvSpPr>
        <p:spPr>
          <a:xfrm>
            <a:off x="8782522" y="2777752"/>
            <a:ext cx="3104680" cy="345700"/>
          </a:xfrm>
          <a:prstGeom prst="roundRect">
            <a:avLst>
              <a:gd name="adj" fmla="val 7506"/>
            </a:avLst>
          </a:prstGeom>
          <a:solidFill>
            <a:srgbClr val="FDF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响应头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第二行开始，格式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key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value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E7C96CC-7C67-E094-CBDF-496FF94D4A0E}"/>
              </a:ext>
            </a:extLst>
          </p:cNvPr>
          <p:cNvSpPr/>
          <p:nvPr/>
        </p:nvSpPr>
        <p:spPr>
          <a:xfrm>
            <a:off x="8782521" y="3514764"/>
            <a:ext cx="3104680" cy="345700"/>
          </a:xfrm>
          <a:prstGeom prst="roundRect">
            <a:avLst>
              <a:gd name="adj" fmla="val 8840"/>
            </a:avLst>
          </a:prstGeom>
          <a:solidFill>
            <a:srgbClr val="CCEFDC"/>
          </a:solidFill>
          <a:ln>
            <a:solidFill>
              <a:srgbClr val="CCEF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响应体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最后一部分，存放响应数据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12663B-196F-4934-92DD-58D8AA4D5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785" y="2008350"/>
            <a:ext cx="7124264" cy="1969967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8886056-388F-DAD6-86F9-83A9F8CC9AB3}"/>
              </a:ext>
            </a:extLst>
          </p:cNvPr>
          <p:cNvSpPr/>
          <p:nvPr/>
        </p:nvSpPr>
        <p:spPr>
          <a:xfrm>
            <a:off x="1666948" y="2050910"/>
            <a:ext cx="7040447" cy="28535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830FC27-A38A-49EF-9CBD-59100A97C6B7}"/>
              </a:ext>
            </a:extLst>
          </p:cNvPr>
          <p:cNvSpPr/>
          <p:nvPr/>
        </p:nvSpPr>
        <p:spPr>
          <a:xfrm>
            <a:off x="1680104" y="2381959"/>
            <a:ext cx="7027291" cy="1083198"/>
          </a:xfrm>
          <a:prstGeom prst="roundRect">
            <a:avLst>
              <a:gd name="adj" fmla="val 2661"/>
            </a:avLst>
          </a:prstGeom>
          <a:solidFill>
            <a:srgbClr val="F6BB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77600DEE-0B73-0A7D-5F82-93CFCCC63C84}"/>
              </a:ext>
            </a:extLst>
          </p:cNvPr>
          <p:cNvSpPr/>
          <p:nvPr/>
        </p:nvSpPr>
        <p:spPr>
          <a:xfrm>
            <a:off x="1666538" y="3635734"/>
            <a:ext cx="7040447" cy="285351"/>
          </a:xfrm>
          <a:prstGeom prst="roundRect">
            <a:avLst>
              <a:gd name="adj" fmla="val 10253"/>
            </a:avLst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3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7F4004-A87A-A6FA-26F7-609CB8C2E7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3735" y="1359878"/>
            <a:ext cx="7170081" cy="446242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/>
              <a:t>HTTP</a:t>
            </a:r>
            <a:r>
              <a:rPr lang="zh-CN" altLang="en-US"/>
              <a:t>响应数据分为几个部分？</a:t>
            </a:r>
            <a:endParaRPr lang="en-US" altLang="zh-CN"/>
          </a:p>
          <a:p>
            <a:pPr marL="720000" lvl="1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/>
              <a:t>响应行、响应头、响应体</a:t>
            </a:r>
            <a:endParaRPr lang="en-US" altLang="zh-CN" sz="1600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响应状态码的分类？</a:t>
            </a:r>
            <a:endParaRPr lang="en-US" altLang="zh-CN"/>
          </a:p>
          <a:p>
            <a:pPr marL="72000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1xx</a:t>
            </a:r>
            <a:r>
              <a:rPr lang="zh-CN" altLang="en-US" sz="1600" b="0">
                <a:latin typeface="Fira Code" panose="020B0809050000020004" pitchFamily="49" charset="0"/>
                <a:cs typeface="阿里巴巴普惠体" panose="00020600040101010101" pitchFamily="18" charset="-122"/>
              </a:rPr>
              <a:t>：响应中，临时状态码</a:t>
            </a:r>
            <a:endParaRPr lang="en-US" altLang="zh-CN" sz="16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72000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2xx</a:t>
            </a:r>
            <a:r>
              <a:rPr lang="zh-CN" altLang="en-US" sz="1600" b="0">
                <a:latin typeface="Fira Code" panose="020B0809050000020004" pitchFamily="49" charset="0"/>
                <a:cs typeface="阿里巴巴普惠体" panose="00020600040101010101" pitchFamily="18" charset="-122"/>
              </a:rPr>
              <a:t>：成功</a:t>
            </a:r>
            <a:endParaRPr lang="en-US" altLang="zh-CN" sz="16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72000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3xx</a:t>
            </a:r>
            <a:r>
              <a:rPr lang="zh-CN" altLang="en-US" sz="1600" b="0">
                <a:latin typeface="Fira Code" panose="020B0809050000020004" pitchFamily="49" charset="0"/>
                <a:cs typeface="阿里巴巴普惠体" panose="00020600040101010101" pitchFamily="18" charset="-122"/>
              </a:rPr>
              <a:t>：重定向</a:t>
            </a:r>
            <a:endParaRPr lang="en-US" altLang="zh-CN" sz="16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72000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4xx</a:t>
            </a:r>
            <a:r>
              <a:rPr lang="zh-CN" altLang="en-US" sz="1600" b="0">
                <a:latin typeface="Fira Code" panose="020B0809050000020004" pitchFamily="49" charset="0"/>
                <a:cs typeface="阿里巴巴普惠体" panose="00020600040101010101" pitchFamily="18" charset="-122"/>
              </a:rPr>
              <a:t>：客户端错误</a:t>
            </a:r>
            <a:endParaRPr lang="en-US" altLang="zh-CN" sz="16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72000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5xx</a:t>
            </a:r>
            <a:r>
              <a:rPr lang="zh-CN" altLang="en-US" sz="1600" b="0">
                <a:latin typeface="Fira Code" panose="020B0809050000020004" pitchFamily="49" charset="0"/>
                <a:cs typeface="阿里巴巴普惠体" panose="00020600040101010101" pitchFamily="18" charset="-122"/>
              </a:rPr>
              <a:t>：服务端错误</a:t>
            </a:r>
            <a:endParaRPr lang="zh-CN" altLang="en-US" sz="1800" b="0">
              <a:latin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376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29EC4AD-2A9C-D23B-0E42-44552A3C39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协议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7926AE7-846C-D7D4-DF63-BAC520F97B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>
                    <a:lumMod val="75000"/>
                  </a:schemeClr>
                </a:solidFill>
              </a:rPr>
              <a:t>HTTP-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请求协议</a:t>
            </a:r>
            <a:endParaRPr lang="en-US" altLang="zh-CN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rgbClr val="C00000"/>
                </a:solidFill>
              </a:rPr>
              <a:t>HTTP-</a:t>
            </a:r>
            <a:r>
              <a:rPr lang="zh-CN" altLang="en-US">
                <a:solidFill>
                  <a:srgbClr val="C00000"/>
                </a:solidFill>
              </a:rPr>
              <a:t>响应协议</a:t>
            </a:r>
            <a:endParaRPr lang="en-US" altLang="zh-CN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</a:rPr>
              <a:t>响应数据格式</a:t>
            </a:r>
            <a:endParaRPr lang="en-US" altLang="zh-CN" sz="1600">
              <a:solidFill>
                <a:schemeClr val="tx1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>
                <a:solidFill>
                  <a:srgbClr val="C00000"/>
                </a:solidFill>
              </a:rPr>
              <a:t>响应数据设置</a:t>
            </a:r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46FB418E-CCC8-74E9-0B89-20AF0C4CC62E}"/>
              </a:ext>
            </a:extLst>
          </p:cNvPr>
          <p:cNvSpPr txBox="1">
            <a:spLocks/>
          </p:cNvSpPr>
          <p:nvPr/>
        </p:nvSpPr>
        <p:spPr>
          <a:xfrm>
            <a:off x="4633123" y="2679425"/>
            <a:ext cx="802477" cy="481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60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34858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58E316F-66F1-AA15-AD45-ADE728426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SpringBoot Web</a:t>
            </a:r>
            <a:r>
              <a:rPr lang="zh-CN" altLang="en-US"/>
              <a:t>入门</a:t>
            </a:r>
            <a:endParaRPr lang="en-US" altLang="zh-CN"/>
          </a:p>
          <a:p>
            <a:r>
              <a:rPr lang="en-US" altLang="zh-CN"/>
              <a:t>HTTP</a:t>
            </a:r>
            <a:r>
              <a:rPr lang="zh-CN" altLang="en-US"/>
              <a:t>协议</a:t>
            </a:r>
            <a:endParaRPr lang="en-US" altLang="zh-CN"/>
          </a:p>
          <a:p>
            <a:r>
              <a:rPr lang="en-US" altLang="zh-CN"/>
              <a:t>SpringBoot Web</a:t>
            </a:r>
            <a:r>
              <a:rPr lang="zh-CN" altLang="en-US"/>
              <a:t>案例</a:t>
            </a:r>
            <a:endParaRPr lang="en-US" altLang="zh-CN"/>
          </a:p>
          <a:p>
            <a:r>
              <a:rPr lang="zh-CN" altLang="en-US"/>
              <a:t>分层解耦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09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02B31D-C72F-7ACF-E03C-251671D8C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90841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121212"/>
                </a:solidFill>
                <a:ea typeface="Fira Code" panose="020B0809050000020004" pitchFamily="49" charset="0"/>
              </a:rPr>
              <a:t>Web</a:t>
            </a:r>
            <a:r>
              <a:rPr lang="zh-CN" altLang="en-US">
                <a:solidFill>
                  <a:srgbClr val="121212"/>
                </a:solidFill>
              </a:rPr>
              <a:t>服务器对</a:t>
            </a:r>
            <a:r>
              <a:rPr lang="en-US" altLang="zh-CN">
                <a:solidFill>
                  <a:srgbClr val="121212"/>
                </a:solidFill>
                <a:ea typeface="Fira Code" panose="020B0809050000020004" pitchFamily="49" charset="0"/>
              </a:rPr>
              <a:t>HTTP</a:t>
            </a:r>
            <a:r>
              <a:rPr lang="zh-CN" altLang="en-US">
                <a:solidFill>
                  <a:srgbClr val="121212"/>
                </a:solidFill>
              </a:rPr>
              <a:t>协议的响应数据进行了封装</a:t>
            </a:r>
            <a:r>
              <a:rPr lang="en-US" altLang="zh-CN">
                <a:solidFill>
                  <a:srgbClr val="121212"/>
                </a:solidFill>
              </a:rPr>
              <a:t>(HttpServletResponse)</a:t>
            </a:r>
            <a:r>
              <a:rPr lang="zh-CN" altLang="en-US">
                <a:solidFill>
                  <a:srgbClr val="121212"/>
                </a:solidFill>
              </a:rPr>
              <a:t>，并在调用</a:t>
            </a:r>
            <a:r>
              <a:rPr lang="en-US" altLang="zh-CN">
                <a:solidFill>
                  <a:srgbClr val="121212"/>
                </a:solidFill>
              </a:rPr>
              <a:t>Controller</a:t>
            </a:r>
            <a:r>
              <a:rPr lang="zh-CN" altLang="en-US">
                <a:solidFill>
                  <a:srgbClr val="121212"/>
                </a:solidFill>
              </a:rPr>
              <a:t>方法的时候传递给了该方法。这样，就使得程序员不必直接对协议进行操作，让</a:t>
            </a:r>
            <a:r>
              <a:rPr lang="en-US" altLang="zh-CN">
                <a:solidFill>
                  <a:srgbClr val="121212"/>
                </a:solidFill>
                <a:ea typeface="Fira Code" panose="020B0809050000020004" pitchFamily="49" charset="0"/>
              </a:rPr>
              <a:t>Web</a:t>
            </a:r>
            <a:r>
              <a:rPr lang="zh-CN" altLang="en-US">
                <a:solidFill>
                  <a:srgbClr val="121212"/>
                </a:solidFill>
              </a:rPr>
              <a:t>开发更加便捷。</a:t>
            </a:r>
            <a:endParaRPr lang="en-US" altLang="zh-CN">
              <a:ea typeface="Fira Code" panose="020B0809050000020004" pitchFamily="49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88B3783-FA51-DE0E-81FF-F0C3B77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协议</a:t>
            </a:r>
            <a:r>
              <a:rPr lang="en-US" altLang="zh-CN"/>
              <a:t>-</a:t>
            </a:r>
            <a:r>
              <a:rPr lang="zh-CN" altLang="en-US"/>
              <a:t>响应数据设置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1804A2B-4E27-A548-8272-35E2D98083F2}"/>
              </a:ext>
            </a:extLst>
          </p:cNvPr>
          <p:cNvGrpSpPr/>
          <p:nvPr/>
        </p:nvGrpSpPr>
        <p:grpSpPr>
          <a:xfrm>
            <a:off x="1610870" y="3624396"/>
            <a:ext cx="1082678" cy="1092260"/>
            <a:chOff x="1288572" y="3466291"/>
            <a:chExt cx="1076475" cy="108600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4EEBA48-4C57-8783-CFF2-B45003317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ED81E26-13D6-AF44-4FDB-3763D04DF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9987019-2B07-1BBF-FDF4-4CC3A562F9BB}"/>
              </a:ext>
            </a:extLst>
          </p:cNvPr>
          <p:cNvGrpSpPr/>
          <p:nvPr/>
        </p:nvGrpSpPr>
        <p:grpSpPr>
          <a:xfrm>
            <a:off x="9092309" y="3509514"/>
            <a:ext cx="1266439" cy="1425383"/>
            <a:chOff x="7600330" y="2513839"/>
            <a:chExt cx="1095613" cy="1160948"/>
          </a:xfrm>
        </p:grpSpPr>
        <p:sp>
          <p:nvSpPr>
            <p:cNvPr id="8" name="圆角矩形 81">
              <a:extLst>
                <a:ext uri="{FF2B5EF4-FFF2-40B4-BE49-F238E27FC236}">
                  <a16:creationId xmlns:a16="http://schemas.microsoft.com/office/drawing/2014/main" id="{E22F5F45-C8E4-5AD7-CB73-DFC5631BD3A9}"/>
                </a:ext>
              </a:extLst>
            </p:cNvPr>
            <p:cNvSpPr/>
            <p:nvPr/>
          </p:nvSpPr>
          <p:spPr>
            <a:xfrm>
              <a:off x="7668461" y="2567044"/>
              <a:ext cx="950032" cy="328009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6628B050-A1F8-9658-12A2-5D3D9DDF8968}"/>
                </a:ext>
              </a:extLst>
            </p:cNvPr>
            <p:cNvCxnSpPr/>
            <p:nvPr/>
          </p:nvCxnSpPr>
          <p:spPr>
            <a:xfrm>
              <a:off x="8293825" y="271073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C6FD1C91-C84A-CA58-66EB-91003BE579FB}"/>
                </a:ext>
              </a:extLst>
            </p:cNvPr>
            <p:cNvCxnSpPr/>
            <p:nvPr/>
          </p:nvCxnSpPr>
          <p:spPr>
            <a:xfrm>
              <a:off x="8293825" y="275137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6314B5B-CD0F-BBF8-8CFA-63F43ABF6553}"/>
                </a:ext>
              </a:extLst>
            </p:cNvPr>
            <p:cNvCxnSpPr/>
            <p:nvPr/>
          </p:nvCxnSpPr>
          <p:spPr>
            <a:xfrm>
              <a:off x="8293824" y="279201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圆角矩形 97">
              <a:extLst>
                <a:ext uri="{FF2B5EF4-FFF2-40B4-BE49-F238E27FC236}">
                  <a16:creationId xmlns:a16="http://schemas.microsoft.com/office/drawing/2014/main" id="{083E1C5E-EABE-90BD-58FC-2B5EFF65EB34}"/>
                </a:ext>
              </a:extLst>
            </p:cNvPr>
            <p:cNvSpPr/>
            <p:nvPr/>
          </p:nvSpPr>
          <p:spPr>
            <a:xfrm>
              <a:off x="7600330" y="2513839"/>
              <a:ext cx="1095613" cy="1160948"/>
            </a:xfrm>
            <a:prstGeom prst="roundRect">
              <a:avLst>
                <a:gd name="adj" fmla="val 5202"/>
              </a:avLst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6AFCFFB-B631-0AA9-ADD6-1EF1BBD587C2}"/>
                </a:ext>
              </a:extLst>
            </p:cNvPr>
            <p:cNvSpPr/>
            <p:nvPr/>
          </p:nvSpPr>
          <p:spPr>
            <a:xfrm>
              <a:off x="7716520" y="2751370"/>
              <a:ext cx="80733" cy="807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849D21C-BD78-5FB9-56C1-C007C8D9A7C8}"/>
                </a:ext>
              </a:extLst>
            </p:cNvPr>
            <p:cNvCxnSpPr/>
            <p:nvPr/>
          </p:nvCxnSpPr>
          <p:spPr>
            <a:xfrm>
              <a:off x="8293824" y="283210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圆角矩形 81">
              <a:extLst>
                <a:ext uri="{FF2B5EF4-FFF2-40B4-BE49-F238E27FC236}">
                  <a16:creationId xmlns:a16="http://schemas.microsoft.com/office/drawing/2014/main" id="{F001487A-7C23-051C-FBEE-4FEC72843BF5}"/>
                </a:ext>
              </a:extLst>
            </p:cNvPr>
            <p:cNvSpPr/>
            <p:nvPr/>
          </p:nvSpPr>
          <p:spPr>
            <a:xfrm>
              <a:off x="7673437" y="2935147"/>
              <a:ext cx="950032" cy="32800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599EEB2-80FF-66C2-EF96-FFA1EE1C0153}"/>
                </a:ext>
              </a:extLst>
            </p:cNvPr>
            <p:cNvCxnSpPr/>
            <p:nvPr/>
          </p:nvCxnSpPr>
          <p:spPr>
            <a:xfrm>
              <a:off x="8298801" y="3078833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6989CB5-6759-732F-811D-CC66F742A2D0}"/>
                </a:ext>
              </a:extLst>
            </p:cNvPr>
            <p:cNvCxnSpPr/>
            <p:nvPr/>
          </p:nvCxnSpPr>
          <p:spPr>
            <a:xfrm>
              <a:off x="8298801" y="3119473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BA7D11CA-7042-3817-8ABA-825C4096DCB2}"/>
                </a:ext>
              </a:extLst>
            </p:cNvPr>
            <p:cNvCxnSpPr/>
            <p:nvPr/>
          </p:nvCxnSpPr>
          <p:spPr>
            <a:xfrm>
              <a:off x="8298800" y="3160113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58D54B39-EC26-5A65-D311-B5E4612948DA}"/>
                </a:ext>
              </a:extLst>
            </p:cNvPr>
            <p:cNvSpPr/>
            <p:nvPr/>
          </p:nvSpPr>
          <p:spPr>
            <a:xfrm>
              <a:off x="7721496" y="3119473"/>
              <a:ext cx="86157" cy="86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86B46C0-57DE-7E26-CBBE-4904E4A06853}"/>
                </a:ext>
              </a:extLst>
            </p:cNvPr>
            <p:cNvCxnSpPr/>
            <p:nvPr/>
          </p:nvCxnSpPr>
          <p:spPr>
            <a:xfrm>
              <a:off x="8298800" y="3200208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圆角矩形 81">
              <a:extLst>
                <a:ext uri="{FF2B5EF4-FFF2-40B4-BE49-F238E27FC236}">
                  <a16:creationId xmlns:a16="http://schemas.microsoft.com/office/drawing/2014/main" id="{93D3079E-C506-3723-1AB3-08B518403C5B}"/>
                </a:ext>
              </a:extLst>
            </p:cNvPr>
            <p:cNvSpPr/>
            <p:nvPr/>
          </p:nvSpPr>
          <p:spPr>
            <a:xfrm>
              <a:off x="7668461" y="3300399"/>
              <a:ext cx="950032" cy="328009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B1D93112-641F-0C77-BF93-EF2B5D64FBD9}"/>
                </a:ext>
              </a:extLst>
            </p:cNvPr>
            <p:cNvCxnSpPr/>
            <p:nvPr/>
          </p:nvCxnSpPr>
          <p:spPr>
            <a:xfrm>
              <a:off x="8293825" y="344408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B2FDE6C-0B66-8BAF-3A61-3ADF66F74600}"/>
                </a:ext>
              </a:extLst>
            </p:cNvPr>
            <p:cNvCxnSpPr/>
            <p:nvPr/>
          </p:nvCxnSpPr>
          <p:spPr>
            <a:xfrm>
              <a:off x="8293825" y="348472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32B7B684-F0EF-4898-5395-D6B17A001327}"/>
                </a:ext>
              </a:extLst>
            </p:cNvPr>
            <p:cNvCxnSpPr/>
            <p:nvPr/>
          </p:nvCxnSpPr>
          <p:spPr>
            <a:xfrm>
              <a:off x="8293824" y="3525365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55B6D7E-9D8F-DD68-0CB5-ED11FC22929B}"/>
                </a:ext>
              </a:extLst>
            </p:cNvPr>
            <p:cNvSpPr/>
            <p:nvPr/>
          </p:nvSpPr>
          <p:spPr>
            <a:xfrm>
              <a:off x="7716520" y="3484725"/>
              <a:ext cx="87760" cy="87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DB8644B-FE5E-4C16-8396-224D2847ED6D}"/>
                </a:ext>
              </a:extLst>
            </p:cNvPr>
            <p:cNvCxnSpPr/>
            <p:nvPr/>
          </p:nvCxnSpPr>
          <p:spPr>
            <a:xfrm>
              <a:off x="8293824" y="3565460"/>
              <a:ext cx="220979" cy="0"/>
            </a:xfrm>
            <a:prstGeom prst="line">
              <a:avLst/>
            </a:prstGeom>
            <a:ln w="19050">
              <a:solidFill>
                <a:srgbClr val="F9F9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167EB2F-914B-CE92-1939-A34BBAF78C5F}"/>
              </a:ext>
            </a:extLst>
          </p:cNvPr>
          <p:cNvCxnSpPr>
            <a:cxnSpLocks/>
          </p:cNvCxnSpPr>
          <p:nvPr/>
        </p:nvCxnSpPr>
        <p:spPr>
          <a:xfrm>
            <a:off x="2848905" y="4222206"/>
            <a:ext cx="6124766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8362B6B-C65F-A92B-7906-6DE5F702B1A2}"/>
              </a:ext>
            </a:extLst>
          </p:cNvPr>
          <p:cNvSpPr txBox="1"/>
          <p:nvPr/>
        </p:nvSpPr>
        <p:spPr>
          <a:xfrm>
            <a:off x="5911288" y="3914428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28A81383-9023-77C8-AA97-C90B5342B7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328"/>
          <a:stretch>
            <a:fillRect/>
          </a:stretch>
        </p:blipFill>
        <p:spPr>
          <a:xfrm>
            <a:off x="4847088" y="4380997"/>
            <a:ext cx="2758083" cy="1474767"/>
          </a:xfrm>
          <a:prstGeom prst="roundRect">
            <a:avLst>
              <a:gd name="adj" fmla="val 3014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75B9628-598E-9E62-307F-4A961714F21E}"/>
              </a:ext>
            </a:extLst>
          </p:cNvPr>
          <p:cNvSpPr txBox="1"/>
          <p:nvPr/>
        </p:nvSpPr>
        <p:spPr>
          <a:xfrm rot="19964650">
            <a:off x="4530702" y="4938369"/>
            <a:ext cx="3603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C00000"/>
                </a:solidFill>
                <a:latin typeface="荆南波波黑" panose="02000800000000000000" pitchFamily="2" charset="-122"/>
                <a:ea typeface="荆南波波黑" panose="02000800000000000000" pitchFamily="2" charset="-122"/>
              </a:rPr>
              <a:t>HttpServletResponse</a:t>
            </a:r>
            <a:endParaRPr lang="zh-CN" altLang="en-US" sz="2000" b="1" dirty="0">
              <a:solidFill>
                <a:srgbClr val="C00000"/>
              </a:solidFill>
              <a:latin typeface="荆南波波黑" panose="02000800000000000000" pitchFamily="2" charset="-122"/>
              <a:ea typeface="荆南波波黑" panose="020008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112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88B3783-FA51-DE0E-81FF-F0C3B77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协议</a:t>
            </a:r>
            <a:r>
              <a:rPr lang="en-US" altLang="zh-CN"/>
              <a:t>-</a:t>
            </a:r>
            <a:r>
              <a:rPr lang="zh-CN" altLang="en-US"/>
              <a:t>响应数据设置</a:t>
            </a:r>
          </a:p>
        </p:txBody>
      </p:sp>
      <p:grpSp>
        <p:nvGrpSpPr>
          <p:cNvPr id="2" name="组合 2">
            <a:extLst>
              <a:ext uri="{FF2B5EF4-FFF2-40B4-BE49-F238E27FC236}">
                <a16:creationId xmlns:a16="http://schemas.microsoft.com/office/drawing/2014/main" id="{1C99FDBE-4DDF-1AC5-2CDB-0B146EFB740D}"/>
              </a:ext>
            </a:extLst>
          </p:cNvPr>
          <p:cNvGrpSpPr/>
          <p:nvPr/>
        </p:nvGrpSpPr>
        <p:grpSpPr>
          <a:xfrm>
            <a:off x="5014570" y="1372448"/>
            <a:ext cx="6612655" cy="2563058"/>
            <a:chOff x="2297721" y="3660321"/>
            <a:chExt cx="7352917" cy="2475851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89A7657A-3F7E-3397-1AD4-A6D1340774EE}"/>
                </a:ext>
              </a:extLst>
            </p:cNvPr>
            <p:cNvSpPr/>
            <p:nvPr/>
          </p:nvSpPr>
          <p:spPr>
            <a:xfrm>
              <a:off x="2297725" y="3660321"/>
              <a:ext cx="7352913" cy="2475851"/>
            </a:xfrm>
            <a:prstGeom prst="roundRect">
              <a:avLst>
                <a:gd name="adj" fmla="val 3988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@RequestMapping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"/response"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public void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627A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response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HttpServletResponse response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throws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IOException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{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 1.设置响应状态码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response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.setStatus(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1750EB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40</a:t>
              </a:r>
              <a:r>
                <a:rPr kumimoji="0" lang="en-US" altLang="zh-CN" sz="1100" b="0" i="0" u="none" strike="noStrike" cap="none" normalizeH="0" baseline="0">
                  <a:ln>
                    <a:noFill/>
                  </a:ln>
                  <a:solidFill>
                    <a:srgbClr val="1750EB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 2.设置响应头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response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.setHeader(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</a:t>
              </a:r>
              <a:r>
                <a:rPr kumimoji="0" lang="en-US" altLang="zh-CN" sz="11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itheima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,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</a:t>
              </a:r>
              <a:r>
                <a:rPr kumimoji="0" lang="en-US" altLang="zh-CN" sz="11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itheima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 3.设置响应体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response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.getWriter().write(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"&lt;h1&gt;Hello Response&lt;/h1&gt;"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}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E9112D6E-1B9D-AFA6-433D-E7E4187C206F}"/>
                </a:ext>
              </a:extLst>
            </p:cNvPr>
            <p:cNvSpPr/>
            <p:nvPr/>
          </p:nvSpPr>
          <p:spPr>
            <a:xfrm>
              <a:off x="2297721" y="3660322"/>
              <a:ext cx="7352913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200" b="1">
                  <a:solidFill>
                    <a:schemeClr val="bg1"/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方式一</a:t>
              </a:r>
              <a:r>
                <a:rPr lang="en-US" altLang="zh-CN" sz="12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: </a:t>
              </a:r>
              <a:r>
                <a:rPr lang="zh-CN" altLang="en-US" sz="1200" b="1">
                  <a:solidFill>
                    <a:schemeClr val="bg1"/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基于</a:t>
              </a:r>
              <a:r>
                <a:rPr lang="en-US" altLang="zh-CN" sz="12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HttpServletResponse</a:t>
              </a:r>
              <a:r>
                <a:rPr lang="zh-CN" altLang="en-US" sz="1200" b="1">
                  <a:solidFill>
                    <a:schemeClr val="bg1"/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封装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14BDAD0-DE80-AB9F-9281-42CEC333AE06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5BA6B42-51D5-01D1-C31E-F25043BDB355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9FD775B-7C1A-327D-FAB9-E9577745B0D9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423A149A-2AA2-80E0-9D67-41886F3B47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28"/>
          <a:stretch>
            <a:fillRect/>
          </a:stretch>
        </p:blipFill>
        <p:spPr>
          <a:xfrm>
            <a:off x="834286" y="2932438"/>
            <a:ext cx="3092255" cy="1653451"/>
          </a:xfrm>
          <a:prstGeom prst="roundRect">
            <a:avLst>
              <a:gd name="adj" fmla="val 3014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1C0DE4D-44AA-F97B-61DA-46B00F5AC21F}"/>
              </a:ext>
            </a:extLst>
          </p:cNvPr>
          <p:cNvSpPr txBox="1"/>
          <p:nvPr/>
        </p:nvSpPr>
        <p:spPr>
          <a:xfrm rot="19964650">
            <a:off x="763706" y="3574498"/>
            <a:ext cx="325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C00000"/>
                </a:solidFill>
                <a:latin typeface="荆南波波黑" panose="02000800000000000000" pitchFamily="2" charset="-122"/>
                <a:ea typeface="荆南波波黑" panose="02000800000000000000" pitchFamily="2" charset="-122"/>
              </a:rPr>
              <a:t>HttpServletResponse</a:t>
            </a:r>
            <a:endParaRPr lang="zh-CN" altLang="en-US" b="1" dirty="0">
              <a:solidFill>
                <a:srgbClr val="C00000"/>
              </a:solidFill>
              <a:latin typeface="荆南波波黑" panose="02000800000000000000" pitchFamily="2" charset="-122"/>
              <a:ea typeface="荆南波波黑" panose="02000800000000000000" pitchFamily="2" charset="-122"/>
            </a:endParaRPr>
          </a:p>
        </p:txBody>
      </p:sp>
      <p:grpSp>
        <p:nvGrpSpPr>
          <p:cNvPr id="12" name="组合 2">
            <a:extLst>
              <a:ext uri="{FF2B5EF4-FFF2-40B4-BE49-F238E27FC236}">
                <a16:creationId xmlns:a16="http://schemas.microsoft.com/office/drawing/2014/main" id="{04C17269-0CC9-1E8D-C7FB-B164C45C0E0A}"/>
              </a:ext>
            </a:extLst>
          </p:cNvPr>
          <p:cNvGrpSpPr/>
          <p:nvPr/>
        </p:nvGrpSpPr>
        <p:grpSpPr>
          <a:xfrm>
            <a:off x="5014566" y="3972496"/>
            <a:ext cx="6612655" cy="2054974"/>
            <a:chOff x="2297721" y="3660321"/>
            <a:chExt cx="7352917" cy="1985054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402F7817-B4E8-3EAE-78FE-FC8F514F72CD}"/>
                </a:ext>
              </a:extLst>
            </p:cNvPr>
            <p:cNvSpPr/>
            <p:nvPr/>
          </p:nvSpPr>
          <p:spPr>
            <a:xfrm>
              <a:off x="2297725" y="3660321"/>
              <a:ext cx="7352913" cy="1985054"/>
            </a:xfrm>
            <a:prstGeom prst="roundRect">
              <a:avLst>
                <a:gd name="adj" fmla="val 3988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  <a:t>@RequestMapping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(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"/response"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)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public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ResponseEntity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&lt;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String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627A"/>
                  </a:solidFill>
                  <a:effectLst/>
                  <a:latin typeface="Fira Code" panose="020B0809050000020004" pitchFamily="49" charset="0"/>
                </a:rPr>
                <a:t>response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() {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return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ResponseEntity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.</a:t>
              </a:r>
              <a:r>
                <a:rPr kumimoji="0" lang="zh-CN" altLang="zh-CN" sz="1100" b="0" i="1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status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(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1750EB"/>
                  </a:solidFill>
                  <a:effectLst/>
                  <a:latin typeface="Fira Code" panose="020B0809050000020004" pitchFamily="49" charset="0"/>
                </a:rPr>
                <a:t>401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)</a:t>
              </a:r>
              <a:r>
                <a:rPr kumimoji="0" lang="en-US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   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 1.设置响应状态码</a:t>
              </a:r>
              <a:endParaRPr kumimoji="0" lang="en-US" altLang="zh-CN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100">
                  <a:solidFill>
                    <a:srgbClr val="080808"/>
                  </a:solidFill>
                  <a:latin typeface="Fira Code" panose="020B0809050000020004" pitchFamily="49" charset="0"/>
                </a:rPr>
                <a:t>	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.header(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"</a:t>
              </a:r>
              <a:r>
                <a:rPr kumimoji="0" lang="en-US" altLang="zh-CN" sz="11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group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"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,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"itcast"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)</a:t>
              </a:r>
              <a:r>
                <a:rPr kumimoji="0" lang="en-US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   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 2.设置响应头</a:t>
              </a:r>
              <a:endParaRPr kumimoji="0" lang="en-US" altLang="zh-CN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100">
                  <a:solidFill>
                    <a:srgbClr val="080808"/>
                  </a:solidFill>
                  <a:latin typeface="Fira Code" panose="020B0809050000020004" pitchFamily="49" charset="0"/>
                </a:rPr>
                <a:t>	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.body(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"&lt;h1&gt;Hello Response&lt;/h1&gt;"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);</a:t>
              </a:r>
              <a:r>
                <a:rPr kumimoji="0" lang="en-US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 3.设置响应体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}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矩形: 圆顶角 13">
              <a:extLst>
                <a:ext uri="{FF2B5EF4-FFF2-40B4-BE49-F238E27FC236}">
                  <a16:creationId xmlns:a16="http://schemas.microsoft.com/office/drawing/2014/main" id="{2B4E98CF-8499-D96E-D921-011212D46282}"/>
                </a:ext>
              </a:extLst>
            </p:cNvPr>
            <p:cNvSpPr/>
            <p:nvPr/>
          </p:nvSpPr>
          <p:spPr>
            <a:xfrm>
              <a:off x="2297721" y="3660322"/>
              <a:ext cx="7352913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200" b="1">
                  <a:solidFill>
                    <a:schemeClr val="bg1"/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方式二</a:t>
              </a:r>
              <a:r>
                <a:rPr lang="en-US" altLang="zh-CN" sz="12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: </a:t>
              </a:r>
              <a:r>
                <a:rPr lang="zh-CN" altLang="en-US" sz="1200" b="1">
                  <a:solidFill>
                    <a:schemeClr val="bg1"/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基于</a:t>
              </a:r>
              <a:r>
                <a:rPr lang="en-US" altLang="zh-CN" sz="12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ResponseEntity</a:t>
              </a:r>
              <a:r>
                <a:rPr lang="zh-CN" altLang="en-US" sz="1200" b="1">
                  <a:solidFill>
                    <a:schemeClr val="bg1"/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封装</a:t>
              </a: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E9026097-8645-7D9D-357A-88960C07D3AC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B50709F-F0C4-849D-AF18-0D008C1BDC09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1C5BFB6-59EC-C668-8B60-DD3C22B21B07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6598F55-B669-6685-D9FC-428D08A3B441}"/>
              </a:ext>
            </a:extLst>
          </p:cNvPr>
          <p:cNvGrpSpPr/>
          <p:nvPr/>
        </p:nvGrpSpPr>
        <p:grpSpPr>
          <a:xfrm>
            <a:off x="644796" y="6200612"/>
            <a:ext cx="10982421" cy="448408"/>
            <a:chOff x="710879" y="5978768"/>
            <a:chExt cx="10658000" cy="448408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47F74E83-065A-D989-627B-CEF9797FFBCE}"/>
                </a:ext>
              </a:extLst>
            </p:cNvPr>
            <p:cNvSpPr/>
            <p:nvPr/>
          </p:nvSpPr>
          <p:spPr>
            <a:xfrm>
              <a:off x="710880" y="5978769"/>
              <a:ext cx="10657999" cy="448407"/>
            </a:xfrm>
            <a:prstGeom prst="round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8000" rtlCol="0" anchor="ctr"/>
            <a:lstStyle/>
            <a:p>
              <a:pPr>
                <a:lnSpc>
                  <a:spcPct val="150000"/>
                </a:lnSpc>
              </a:pPr>
              <a:r>
                <a:rPr lang="zh-CN" altLang="en-US" sz="1300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响应状态码 和 响应头如果没有特殊要求的话，通常不手动设定。服务器会根据请求处理的逻辑，自动设置响应状态码和响应头。</a:t>
              </a:r>
              <a:endParaRPr lang="en-US" altLang="zh-CN" sz="13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20" name="矩形: 圆顶角 19">
              <a:extLst>
                <a:ext uri="{FF2B5EF4-FFF2-40B4-BE49-F238E27FC236}">
                  <a16:creationId xmlns:a16="http://schemas.microsoft.com/office/drawing/2014/main" id="{93947B8D-749B-D9EF-3A43-5A3479D7C8C9}"/>
                </a:ext>
              </a:extLst>
            </p:cNvPr>
            <p:cNvSpPr/>
            <p:nvPr/>
          </p:nvSpPr>
          <p:spPr>
            <a:xfrm rot="16200000">
              <a:off x="1000720" y="5688927"/>
              <a:ext cx="448407" cy="1028089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Shape 2468">
              <a:extLst>
                <a:ext uri="{FF2B5EF4-FFF2-40B4-BE49-F238E27FC236}">
                  <a16:creationId xmlns:a16="http://schemas.microsoft.com/office/drawing/2014/main" id="{2BEC91A7-49F1-50FE-02B4-992FEABB85DF}"/>
                </a:ext>
              </a:extLst>
            </p:cNvPr>
            <p:cNvSpPr/>
            <p:nvPr/>
          </p:nvSpPr>
          <p:spPr>
            <a:xfrm>
              <a:off x="810436" y="6084881"/>
              <a:ext cx="279459" cy="22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5" y="18796"/>
                    <a:pt x="1048" y="18734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4" y="1873"/>
                  </a:lnTo>
                  <a:cubicBezTo>
                    <a:pt x="9930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6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4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7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8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6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0800" y="15600"/>
                  </a:moveTo>
                  <a:cubicBezTo>
                    <a:pt x="10258" y="15600"/>
                    <a:pt x="9818" y="16138"/>
                    <a:pt x="9818" y="16800"/>
                  </a:cubicBezTo>
                  <a:cubicBezTo>
                    <a:pt x="9818" y="17462"/>
                    <a:pt x="10258" y="18000"/>
                    <a:pt x="10800" y="18000"/>
                  </a:cubicBezTo>
                  <a:cubicBezTo>
                    <a:pt x="11342" y="18000"/>
                    <a:pt x="11782" y="17462"/>
                    <a:pt x="11782" y="16800"/>
                  </a:cubicBezTo>
                  <a:cubicBezTo>
                    <a:pt x="11782" y="16138"/>
                    <a:pt x="11342" y="15600"/>
                    <a:pt x="10800" y="15600"/>
                  </a:cubicBezTo>
                  <a:moveTo>
                    <a:pt x="10800" y="6000"/>
                  </a:moveTo>
                  <a:cubicBezTo>
                    <a:pt x="10258" y="6000"/>
                    <a:pt x="9818" y="6538"/>
                    <a:pt x="9818" y="7200"/>
                  </a:cubicBezTo>
                  <a:lnTo>
                    <a:pt x="10309" y="13800"/>
                  </a:lnTo>
                  <a:cubicBezTo>
                    <a:pt x="10309" y="14132"/>
                    <a:pt x="10529" y="14400"/>
                    <a:pt x="10800" y="14400"/>
                  </a:cubicBezTo>
                  <a:cubicBezTo>
                    <a:pt x="11071" y="14400"/>
                    <a:pt x="11291" y="14132"/>
                    <a:pt x="11291" y="13800"/>
                  </a:cubicBezTo>
                  <a:lnTo>
                    <a:pt x="11782" y="7200"/>
                  </a:lnTo>
                  <a:cubicBezTo>
                    <a:pt x="11782" y="6538"/>
                    <a:pt x="11342" y="6000"/>
                    <a:pt x="10800" y="60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b="1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25D3654-B533-04E7-3860-A29346A0176D}"/>
                </a:ext>
              </a:extLst>
            </p:cNvPr>
            <p:cNvSpPr txBox="1"/>
            <p:nvPr/>
          </p:nvSpPr>
          <p:spPr>
            <a:xfrm>
              <a:off x="1099258" y="6038494"/>
              <a:ext cx="639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注意：</a:t>
              </a:r>
              <a:endParaRPr lang="zh-CN" altLang="en-US" sz="105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867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7AF518F-06CC-41DD-BAFB-01AB913DAE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/>
              <a:t>HTTP</a:t>
            </a:r>
            <a:r>
              <a:rPr lang="zh-CN" altLang="en-US"/>
              <a:t>响应数据需要程序员自己手动设置吗？</a:t>
            </a:r>
            <a:endParaRPr lang="en-US" altLang="zh-CN"/>
          </a:p>
          <a:p>
            <a:pPr marL="720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/>
              <a:t>不需要</a:t>
            </a:r>
            <a:endParaRPr lang="en-US" altLang="zh-CN" sz="1600"/>
          </a:p>
          <a:p>
            <a:pPr marL="720000" lvl="1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b="0">
                <a:ea typeface="Fira Code" panose="020B0809050000020004" pitchFamily="49" charset="0"/>
                <a:cs typeface="阿里巴巴普惠体" panose="00020600040101010101" pitchFamily="18" charset="-122"/>
              </a:rPr>
              <a:t>Web</a:t>
            </a:r>
            <a:r>
              <a:rPr lang="zh-CN" altLang="en-US" sz="1600" b="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服务器对</a:t>
            </a:r>
            <a:r>
              <a:rPr lang="en-US" altLang="zh-CN" sz="1600" b="0">
                <a:ea typeface="Fira Code" panose="020B0809050000020004" pitchFamily="49" charset="0"/>
                <a:cs typeface="阿里巴巴普惠体" panose="00020600040101010101" pitchFamily="18" charset="-122"/>
              </a:rPr>
              <a:t>HTTP</a:t>
            </a:r>
            <a:r>
              <a:rPr lang="zh-CN" altLang="en-US" sz="1600" b="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响应数据进行了封装</a:t>
            </a:r>
            <a:r>
              <a:rPr lang="en-US" altLang="zh-CN" sz="1600" b="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(HttpServletResponse)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响应状态码、响应头需要我们手动指定吗？</a:t>
            </a:r>
            <a:endParaRPr lang="en-US" altLang="zh-CN"/>
          </a:p>
          <a:p>
            <a:pPr marL="720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>
                <a:cs typeface="阿里巴巴普惠体" panose="00020600040101010101" pitchFamily="18" charset="-122"/>
              </a:rPr>
              <a:t>通常情况下，我们无需手动制定，服务器会根据请求逻辑自动设置</a:t>
            </a:r>
          </a:p>
        </p:txBody>
      </p:sp>
    </p:spTree>
    <p:extLst>
      <p:ext uri="{BB962C8B-B14F-4D97-AF65-F5344CB8AC3E}">
        <p14:creationId xmlns:p14="http://schemas.microsoft.com/office/powerpoint/2010/main" val="380037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58E316F-66F1-AA15-AD45-ADE728426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SpringBoot Web</a:t>
            </a:r>
            <a:r>
              <a:rPr lang="zh-CN" altLang="en-US"/>
              <a:t>入门</a:t>
            </a:r>
            <a:endParaRPr lang="en-US" altLang="zh-CN"/>
          </a:p>
          <a:p>
            <a:r>
              <a:rPr lang="en-US" altLang="zh-CN">
                <a:solidFill>
                  <a:schemeClr val="tx1">
                    <a:lumMod val="75000"/>
                  </a:schemeClr>
                </a:solidFill>
              </a:rPr>
              <a:t>HTTP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协议</a:t>
            </a:r>
            <a:endParaRPr lang="en-US" altLang="zh-CN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rgbClr val="C00000"/>
                </a:solidFill>
              </a:rPr>
              <a:t>SpringBoot Web</a:t>
            </a:r>
            <a:r>
              <a:rPr lang="zh-CN" altLang="en-US">
                <a:solidFill>
                  <a:srgbClr val="C00000"/>
                </a:solidFill>
              </a:rPr>
              <a:t>案例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分层解耦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4687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1580E37-35FA-52F5-FD30-FC80C29F81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4165" y="2469081"/>
            <a:ext cx="4724164" cy="901700"/>
          </a:xfrm>
        </p:spPr>
        <p:txBody>
          <a:bodyPr/>
          <a:lstStyle/>
          <a:p>
            <a:r>
              <a:rPr lang="en-US" altLang="zh-CN"/>
              <a:t>SpringBootWeb</a:t>
            </a:r>
            <a:r>
              <a:rPr lang="zh-CN" altLang="en-US"/>
              <a:t>案例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40DBBB-198B-B3C0-C11C-9072FB7852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063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472B43-78CB-5CBF-A16E-AC01C6BD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开发</a:t>
            </a:r>
            <a:r>
              <a:rPr lang="en-US" altLang="zh-CN"/>
              <a:t>web</a:t>
            </a:r>
            <a:r>
              <a:rPr lang="zh-CN" altLang="en-US"/>
              <a:t>程序，完成用户列表的渲染展示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5AF80A-227E-59A3-AA0D-613A2890E4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0989" y="941295"/>
            <a:ext cx="10812650" cy="197223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/>
              <a:t>准备工作：</a:t>
            </a:r>
            <a:endParaRPr lang="en-US" altLang="zh-CN"/>
          </a:p>
          <a:p>
            <a:pPr marL="576000" lvl="1" indent="-34290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/>
              <a:t>创建一个</a:t>
            </a:r>
            <a:r>
              <a:rPr lang="en-US" altLang="zh-CN" sz="1400"/>
              <a:t>SpringBoot</a:t>
            </a:r>
            <a:r>
              <a:rPr lang="zh-CN" altLang="en-US" sz="1400"/>
              <a:t>工程，并勾选</a:t>
            </a:r>
            <a:r>
              <a:rPr lang="en-US" altLang="zh-CN" sz="1400"/>
              <a:t>web</a:t>
            </a:r>
            <a:r>
              <a:rPr lang="zh-CN" altLang="en-US" sz="1400"/>
              <a:t>依赖、</a:t>
            </a:r>
            <a:r>
              <a:rPr lang="en-US" altLang="zh-CN" sz="1400"/>
              <a:t>lombok</a:t>
            </a:r>
            <a:r>
              <a:rPr lang="zh-CN" altLang="en-US" sz="1400"/>
              <a:t>。</a:t>
            </a:r>
            <a:endParaRPr lang="en-US" altLang="zh-CN" sz="1400"/>
          </a:p>
          <a:p>
            <a:pPr marL="576000" lvl="1" indent="-34290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/>
              <a:t>引入资料中准备好的用户数据文件</a:t>
            </a:r>
            <a:r>
              <a:rPr lang="en-US" altLang="zh-CN" sz="1400"/>
              <a:t>(user.txt)</a:t>
            </a:r>
            <a:r>
              <a:rPr lang="zh-CN" altLang="en-US" sz="1400"/>
              <a:t>，及前端静态页面。</a:t>
            </a:r>
            <a:endParaRPr lang="en-US" altLang="zh-CN" sz="1400"/>
          </a:p>
          <a:p>
            <a:pPr marL="576000" lvl="1" indent="-34290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/>
              <a:t>定义一个实体类，用来封装用户信息</a:t>
            </a:r>
            <a:endParaRPr lang="en-US" altLang="zh-CN" sz="1400"/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/>
              <a:t>开发服务端程序，接收请求，读取文本数据并响应。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CDD543-68AF-4002-D448-FBF4E08FB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"/>
          <a:stretch/>
        </p:blipFill>
        <p:spPr>
          <a:xfrm>
            <a:off x="843274" y="3225862"/>
            <a:ext cx="6615362" cy="3141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83E9853-5ED9-C0EB-AF4B-4766925095BC}"/>
              </a:ext>
            </a:extLst>
          </p:cNvPr>
          <p:cNvCxnSpPr>
            <a:cxnSpLocks/>
          </p:cNvCxnSpPr>
          <p:nvPr/>
        </p:nvCxnSpPr>
        <p:spPr>
          <a:xfrm>
            <a:off x="7559040" y="4652684"/>
            <a:ext cx="275082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92539106-5F31-F0E0-0484-2C02F9E73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3432" y="4359369"/>
            <a:ext cx="986248" cy="727205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6407DC4-3E39-9097-1A14-81A85D97E6BA}"/>
              </a:ext>
            </a:extLst>
          </p:cNvPr>
          <p:cNvCxnSpPr>
            <a:cxnSpLocks/>
          </p:cNvCxnSpPr>
          <p:nvPr/>
        </p:nvCxnSpPr>
        <p:spPr>
          <a:xfrm flipH="1">
            <a:off x="7559040" y="4875371"/>
            <a:ext cx="275082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文档 轮廓">
            <a:extLst>
              <a:ext uri="{FF2B5EF4-FFF2-40B4-BE49-F238E27FC236}">
                <a16:creationId xmlns:a16="http://schemas.microsoft.com/office/drawing/2014/main" id="{46B4567A-C1A2-8F05-BD42-0546DC06C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8726" y="4652684"/>
            <a:ext cx="457200" cy="457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7843505-639F-D730-568C-C99C234FAA53}"/>
              </a:ext>
            </a:extLst>
          </p:cNvPr>
          <p:cNvSpPr txBox="1"/>
          <p:nvPr/>
        </p:nvSpPr>
        <p:spPr>
          <a:xfrm>
            <a:off x="7528329" y="4371613"/>
            <a:ext cx="2435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http://localhost:8080/list</a:t>
            </a:r>
            <a:endParaRPr lang="zh-CN" altLang="en-US" sz="1100" dirty="0">
              <a:solidFill>
                <a:srgbClr val="C00000"/>
              </a:solidFill>
              <a:latin typeface="Fira Code" panose="020B08090500000200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D386B0-56BE-062A-0C7A-17747C3BE398}"/>
              </a:ext>
            </a:extLst>
          </p:cNvPr>
          <p:cNvSpPr txBox="1"/>
          <p:nvPr/>
        </p:nvSpPr>
        <p:spPr>
          <a:xfrm>
            <a:off x="7559040" y="4890207"/>
            <a:ext cx="28552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>
                <a:solidFill>
                  <a:srgbClr val="C00000"/>
                </a:solidFill>
                <a:latin typeface="Fira Code" panose="020B0809050000020004" pitchFamily="49" charset="0"/>
              </a:rPr>
              <a:t>[{"id":1,"username":"daqiao",...}]</a:t>
            </a:r>
            <a:endParaRPr lang="zh-CN" altLang="en-US" sz="1000" dirty="0">
              <a:solidFill>
                <a:srgbClr val="C00000"/>
              </a:solidFill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41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FDB4451-65E7-55C7-C70F-85261A6C3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/>
              <a:t>静态资源文件存放位置</a:t>
            </a:r>
            <a:endParaRPr lang="en-US" altLang="zh-CN"/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Fira Code" panose="020B0809050000020004" pitchFamily="49" charset="0"/>
                <a:ea typeface="Fira Code" panose="020B0809050000020004" pitchFamily="49" charset="0"/>
              </a:rPr>
              <a:t>resources/static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@ResponseBody</a:t>
            </a:r>
            <a:r>
              <a:rPr lang="zh-CN" altLang="en-US"/>
              <a:t>注解的作用</a:t>
            </a:r>
            <a:endParaRPr lang="en-US" altLang="zh-CN"/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</a:t>
            </a:r>
            <a:r>
              <a:rPr lang="en-US" altLang="zh-CN" sz="14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controller</a:t>
            </a: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方法的返回值直接写入</a:t>
            </a:r>
            <a:r>
              <a:rPr lang="en-US" altLang="zh-CN" sz="14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HTTP</a:t>
            </a: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响应体</a:t>
            </a:r>
            <a:endParaRPr lang="en-US" altLang="zh-CN" sz="14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如果是对象或集合，会先转为</a:t>
            </a:r>
            <a:r>
              <a:rPr lang="en-US" altLang="zh-CN" sz="14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json</a:t>
            </a: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，再响应</a:t>
            </a:r>
            <a:endParaRPr lang="en-US" altLang="zh-CN" sz="1400" b="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@RestController = @Controller + @ResponseBody</a:t>
            </a:r>
            <a:endParaRPr lang="zh-CN" altLang="en-US" sz="1400" b="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212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6253339-1300-3A1C-40CF-1C00B7C4757E}"/>
              </a:ext>
            </a:extLst>
          </p:cNvPr>
          <p:cNvGrpSpPr/>
          <p:nvPr/>
        </p:nvGrpSpPr>
        <p:grpSpPr>
          <a:xfrm>
            <a:off x="3755753" y="690882"/>
            <a:ext cx="7889319" cy="5616612"/>
            <a:chOff x="2297721" y="3660322"/>
            <a:chExt cx="8692565" cy="5019917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EEAC135-5BAF-7428-1089-0B1F9EEB1542}"/>
                </a:ext>
              </a:extLst>
            </p:cNvPr>
            <p:cNvSpPr/>
            <p:nvPr/>
          </p:nvSpPr>
          <p:spPr>
            <a:xfrm>
              <a:off x="2297729" y="3660324"/>
              <a:ext cx="8692557" cy="5019915"/>
            </a:xfrm>
            <a:prstGeom prst="roundRect">
              <a:avLst>
                <a:gd name="adj" fmla="val 1604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</a:rPr>
                <a:t>@RequestMapping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"/list"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public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List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&lt;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User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627A"/>
                  </a:solidFill>
                  <a:effectLst/>
                </a:rPr>
                <a:t>list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(){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</a:rPr>
                <a:t>//1.加载并读取文件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  <a:t>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InputStream in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this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.getClass().getClassLoader().getResourceAsStream(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"user.txt"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);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ArrayList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&lt;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String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lines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IoUtil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</a:t>
              </a:r>
              <a:r>
                <a:rPr kumimoji="0" lang="zh-CN" altLang="zh-CN" sz="1050" b="0" i="1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readLines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in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,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StandardCharsets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</a:t>
              </a:r>
              <a:r>
                <a:rPr kumimoji="0" lang="zh-CN" altLang="zh-CN" sz="1050" b="0" i="1" u="none" strike="noStrike" cap="none" normalizeH="0" baseline="0">
                  <a:ln>
                    <a:noFill/>
                  </a:ln>
                  <a:solidFill>
                    <a:srgbClr val="871094"/>
                  </a:solidFill>
                  <a:effectLst/>
                </a:rPr>
                <a:t>UTF_8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,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new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ArrayList&lt;&gt;());</a:t>
              </a:r>
              <a:endParaRPr kumimoji="0" lang="en-US" altLang="zh-CN" sz="105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50">
                  <a:solidFill>
                    <a:srgbClr val="080808"/>
                  </a:solidFill>
                </a:rPr>
                <a:t>    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</a:rPr>
                <a:t>//2.解析数据，封装成对象 --&gt; 集合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  <a:t>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List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&lt;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User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userList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lines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.stream().map(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line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-&gt; {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en-US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String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[]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parts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line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.split(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","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);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Integer id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Integer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</a:t>
              </a:r>
              <a:r>
                <a:rPr kumimoji="0" lang="zh-CN" altLang="zh-CN" sz="1050" b="0" i="1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parseInt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parts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[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1750EB"/>
                  </a:solidFill>
                  <a:effectLst/>
                </a:rPr>
                <a:t>0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]);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String username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parts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[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1750EB"/>
                  </a:solidFill>
                  <a:effectLst/>
                </a:rPr>
                <a:t>1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];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String password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parts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[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1750EB"/>
                  </a:solidFill>
                  <a:effectLst/>
                </a:rPr>
                <a:t>2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];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String name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parts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[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1750EB"/>
                  </a:solidFill>
                  <a:effectLst/>
                </a:rPr>
                <a:t>3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];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Integer age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Integer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</a:t>
              </a:r>
              <a:r>
                <a:rPr kumimoji="0" lang="zh-CN" altLang="zh-CN" sz="1050" b="0" i="1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parseInt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parts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[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1750EB"/>
                  </a:solidFill>
                  <a:effectLst/>
                </a:rPr>
                <a:t>4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]);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LocalDateTime uTime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LocalDateTime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</a:t>
              </a:r>
              <a:r>
                <a:rPr kumimoji="0" lang="zh-CN" altLang="zh-CN" sz="1050" b="0" i="1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parse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parts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[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1750EB"/>
                  </a:solidFill>
                  <a:effectLst/>
                </a:rPr>
                <a:t>5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], </a:t>
              </a:r>
              <a:endParaRPr kumimoji="0" lang="en-US" altLang="zh-CN" sz="105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50">
                  <a:solidFill>
                    <a:srgbClr val="080808"/>
                  </a:solidFill>
                </a:rPr>
                <a:t>			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DateTimeFormatter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</a:t>
              </a:r>
              <a:r>
                <a:rPr kumimoji="0" lang="zh-CN" altLang="zh-CN" sz="1050" b="0" i="1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ofPattern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"yyyy-MM-dd HH:mm:ss"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));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return new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User(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id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,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username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,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password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,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name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,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age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,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updateTime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);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}).collect(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Collectors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</a:t>
              </a:r>
              <a:r>
                <a:rPr kumimoji="0" lang="zh-CN" altLang="zh-CN" sz="1050" b="0" i="1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toList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());</a:t>
              </a:r>
              <a:endParaRPr kumimoji="0" lang="en-US" altLang="zh-CN" sz="105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50">
                  <a:solidFill>
                    <a:srgbClr val="080808"/>
                  </a:solidFill>
                </a:rPr>
                <a:t>    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</a:rPr>
                <a:t>//3.响应数据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  <a:t>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return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userList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;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}</a:t>
              </a:r>
              <a:endParaRPr kumimoji="0" lang="zh-CN" altLang="zh-CN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" name="矩形: 圆顶角 5">
              <a:extLst>
                <a:ext uri="{FF2B5EF4-FFF2-40B4-BE49-F238E27FC236}">
                  <a16:creationId xmlns:a16="http://schemas.microsoft.com/office/drawing/2014/main" id="{B14238A6-FD42-72D6-4BF8-5FC84010240F}"/>
                </a:ext>
              </a:extLst>
            </p:cNvPr>
            <p:cNvSpPr/>
            <p:nvPr/>
          </p:nvSpPr>
          <p:spPr>
            <a:xfrm>
              <a:off x="2297721" y="3660322"/>
              <a:ext cx="8692557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>
                  <a:solidFill>
                    <a:schemeClr val="bg1"/>
                  </a:solidFill>
                  <a:latin typeface="Fira Code" panose="020B0809050000020004" pitchFamily="49" charset="0"/>
                </a:rPr>
                <a:t>UserController.java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D53D024-93AB-1A45-A7CE-3EE0A5C989AF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F2D81AB-9E6A-B427-9CBB-F5C2ABE61873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410BEDCB-5774-B1EE-8FBB-ABFCAB522097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29F7C18-3008-E25C-3A8D-7CB95F2A4B67}"/>
              </a:ext>
            </a:extLst>
          </p:cNvPr>
          <p:cNvSpPr txBox="1"/>
          <p:nvPr/>
        </p:nvSpPr>
        <p:spPr>
          <a:xfrm>
            <a:off x="9556621" y="2295637"/>
            <a:ext cx="2238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复用性差</a:t>
            </a:r>
            <a:endParaRPr lang="zh-CN" altLang="en-US" sz="4000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66D599-C799-642A-8516-119D28C9EF6F}"/>
              </a:ext>
            </a:extLst>
          </p:cNvPr>
          <p:cNvSpPr txBox="1"/>
          <p:nvPr/>
        </p:nvSpPr>
        <p:spPr>
          <a:xfrm>
            <a:off x="9556621" y="3589272"/>
            <a:ext cx="2238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难以维护</a:t>
            </a:r>
            <a:endParaRPr lang="zh-CN" altLang="en-US" sz="4000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122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58E316F-66F1-AA15-AD45-ADE728426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SpringBoot Web</a:t>
            </a:r>
            <a:r>
              <a:rPr lang="zh-CN" altLang="en-US"/>
              <a:t>入门</a:t>
            </a:r>
            <a:endParaRPr lang="en-US" altLang="zh-CN"/>
          </a:p>
          <a:p>
            <a:r>
              <a:rPr lang="en-US" altLang="zh-CN">
                <a:solidFill>
                  <a:schemeClr val="tx1">
                    <a:lumMod val="75000"/>
                  </a:schemeClr>
                </a:solidFill>
              </a:rPr>
              <a:t>HTTP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协议</a:t>
            </a:r>
            <a:endParaRPr lang="en-US" altLang="zh-CN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tx1">
                    <a:lumMod val="75000"/>
                  </a:schemeClr>
                </a:solidFill>
              </a:rPr>
              <a:t>SpringBoot Web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案例</a:t>
            </a:r>
            <a:endParaRPr lang="en-US" altLang="zh-CN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分层解耦</a:t>
            </a:r>
            <a:endParaRPr lang="en-US" altLang="zh-CN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708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E12240-E61B-A97E-966F-F9CCF93C58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分层解耦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E72093-0159-A5BF-94C5-7FC873BCB9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360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8A49B03-FC3B-BD1A-98F5-20CAA39B0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3306662"/>
            <a:ext cx="3692525" cy="2717620"/>
          </a:xfrm>
        </p:spPr>
        <p:txBody>
          <a:bodyPr/>
          <a:lstStyle/>
          <a:p>
            <a:r>
              <a:rPr lang="zh-CN" altLang="en-US"/>
              <a:t>三层架构</a:t>
            </a:r>
            <a:endParaRPr lang="en-US" altLang="zh-CN"/>
          </a:p>
          <a:p>
            <a:r>
              <a:rPr lang="zh-CN" altLang="en-US"/>
              <a:t>分层解耦</a:t>
            </a:r>
            <a:endParaRPr lang="en-US" altLang="zh-CN"/>
          </a:p>
          <a:p>
            <a:r>
              <a:rPr lang="en-US" altLang="zh-CN"/>
              <a:t>IOC &amp; DI</a:t>
            </a:r>
            <a:r>
              <a:rPr lang="zh-CN" altLang="en-US"/>
              <a:t>入门</a:t>
            </a:r>
            <a:endParaRPr lang="en-US" altLang="zh-CN"/>
          </a:p>
          <a:p>
            <a:r>
              <a:rPr lang="en-US" altLang="zh-CN"/>
              <a:t>IOC</a:t>
            </a:r>
            <a:r>
              <a:rPr lang="zh-CN" altLang="en-US"/>
              <a:t>详解</a:t>
            </a:r>
            <a:endParaRPr lang="en-US" altLang="zh-CN"/>
          </a:p>
          <a:p>
            <a:r>
              <a:rPr lang="en-US" altLang="zh-CN"/>
              <a:t>DI</a:t>
            </a:r>
            <a:r>
              <a:rPr lang="zh-CN" altLang="en-US"/>
              <a:t>详解</a:t>
            </a:r>
          </a:p>
        </p:txBody>
      </p:sp>
    </p:spTree>
    <p:extLst>
      <p:ext uri="{BB962C8B-B14F-4D97-AF65-F5344CB8AC3E}">
        <p14:creationId xmlns:p14="http://schemas.microsoft.com/office/powerpoint/2010/main" val="174059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8A3D4FE-5E9D-D541-C379-C2A131E6B89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85052" y="2526861"/>
            <a:ext cx="879475" cy="786140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360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E817A0-0E00-5DA6-8FF4-22DB97C274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4164" y="2469081"/>
            <a:ext cx="5055859" cy="901700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zh-CN" sz="3600"/>
              <a:t>SpringBoot Web</a:t>
            </a:r>
            <a:r>
              <a:rPr lang="zh-CN" altLang="en-US" sz="3600"/>
              <a:t>入门</a:t>
            </a:r>
          </a:p>
        </p:txBody>
      </p:sp>
    </p:spTree>
    <p:extLst>
      <p:ext uri="{BB962C8B-B14F-4D97-AF65-F5344CB8AC3E}">
        <p14:creationId xmlns:p14="http://schemas.microsoft.com/office/powerpoint/2010/main" val="3233791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88B3783-FA51-DE0E-81FF-F0C3B77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三层架构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91E2F4C-C988-8994-FAC6-08B3CCA93C9D}"/>
              </a:ext>
            </a:extLst>
          </p:cNvPr>
          <p:cNvGrpSpPr/>
          <p:nvPr/>
        </p:nvGrpSpPr>
        <p:grpSpPr>
          <a:xfrm>
            <a:off x="537423" y="1013612"/>
            <a:ext cx="7889319" cy="5616612"/>
            <a:chOff x="2297721" y="3660322"/>
            <a:chExt cx="8692565" cy="5019917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59BAD526-FE8E-7686-A578-39A5BD84BC4F}"/>
                </a:ext>
              </a:extLst>
            </p:cNvPr>
            <p:cNvSpPr/>
            <p:nvPr/>
          </p:nvSpPr>
          <p:spPr>
            <a:xfrm>
              <a:off x="2297729" y="3660324"/>
              <a:ext cx="8692557" cy="5019915"/>
            </a:xfrm>
            <a:prstGeom prst="roundRect">
              <a:avLst>
                <a:gd name="adj" fmla="val 1604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</a:rPr>
                <a:t>@RequestMapping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"/list"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public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List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&lt;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User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627A"/>
                  </a:solidFill>
                  <a:effectLst/>
                </a:rPr>
                <a:t>list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(){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</a:rPr>
                <a:t>//1.加载并读取文件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  <a:t>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InputStream in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this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.getClass().getClassLoader().getResourceAsStream(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"user.txt"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);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ArrayList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&lt;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String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lines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IoUtil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</a:t>
              </a:r>
              <a:r>
                <a:rPr kumimoji="0" lang="zh-CN" altLang="zh-CN" sz="1050" b="0" i="1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readLines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in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,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StandardCharsets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</a:t>
              </a:r>
              <a:r>
                <a:rPr kumimoji="0" lang="zh-CN" altLang="zh-CN" sz="1050" b="0" i="1" u="none" strike="noStrike" cap="none" normalizeH="0" baseline="0">
                  <a:ln>
                    <a:noFill/>
                  </a:ln>
                  <a:solidFill>
                    <a:srgbClr val="871094"/>
                  </a:solidFill>
                  <a:effectLst/>
                </a:rPr>
                <a:t>UTF_8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,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new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ArrayList&lt;&gt;());</a:t>
              </a:r>
              <a:endParaRPr kumimoji="0" lang="en-US" altLang="zh-CN" sz="105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50">
                  <a:solidFill>
                    <a:srgbClr val="080808"/>
                  </a:solidFill>
                </a:rPr>
                <a:t>    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</a:rPr>
                <a:t>//2.解析数据，封装成对象 --&gt; 集合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  <a:t>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List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&lt;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User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userList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lines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.stream().map(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line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-&gt; {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en-US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String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[]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parts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line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.split(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","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);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Integer id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Integer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</a:t>
              </a:r>
              <a:r>
                <a:rPr kumimoji="0" lang="zh-CN" altLang="zh-CN" sz="1050" b="0" i="1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parseInt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parts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[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1750EB"/>
                  </a:solidFill>
                  <a:effectLst/>
                </a:rPr>
                <a:t>0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]);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String username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parts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[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1750EB"/>
                  </a:solidFill>
                  <a:effectLst/>
                </a:rPr>
                <a:t>1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];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String password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parts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[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1750EB"/>
                  </a:solidFill>
                  <a:effectLst/>
                </a:rPr>
                <a:t>2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];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String name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parts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[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1750EB"/>
                  </a:solidFill>
                  <a:effectLst/>
                </a:rPr>
                <a:t>3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];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Integer age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Integer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</a:t>
              </a:r>
              <a:r>
                <a:rPr kumimoji="0" lang="zh-CN" altLang="zh-CN" sz="1050" b="0" i="1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parseInt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parts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[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1750EB"/>
                  </a:solidFill>
                  <a:effectLst/>
                </a:rPr>
                <a:t>4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]);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LocalDateTime uTime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LocalDateTime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</a:t>
              </a:r>
              <a:r>
                <a:rPr kumimoji="0" lang="zh-CN" altLang="zh-CN" sz="1050" b="0" i="1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parse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parts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[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1750EB"/>
                  </a:solidFill>
                  <a:effectLst/>
                </a:rPr>
                <a:t>5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], </a:t>
              </a:r>
              <a:endParaRPr kumimoji="0" lang="en-US" altLang="zh-CN" sz="105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50">
                  <a:solidFill>
                    <a:srgbClr val="080808"/>
                  </a:solidFill>
                </a:rPr>
                <a:t>			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DateTimeFormatter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</a:t>
              </a:r>
              <a:r>
                <a:rPr kumimoji="0" lang="zh-CN" altLang="zh-CN" sz="1050" b="0" i="1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ofPattern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"yyyy-MM-dd HH:mm:ss"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));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return new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User(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id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,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username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,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password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,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name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,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age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,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updateTime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);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}).collect(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Collectors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</a:t>
              </a:r>
              <a:r>
                <a:rPr kumimoji="0" lang="zh-CN" altLang="zh-CN" sz="1050" b="0" i="1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toList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());</a:t>
              </a:r>
              <a:endParaRPr kumimoji="0" lang="en-US" altLang="zh-CN" sz="105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50">
                  <a:solidFill>
                    <a:srgbClr val="080808"/>
                  </a:solidFill>
                </a:rPr>
                <a:t>    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</a:rPr>
                <a:t>//3.响应数据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  <a:t>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return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userList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;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}</a:t>
              </a:r>
              <a:endParaRPr kumimoji="0" lang="zh-CN" altLang="zh-CN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0D0D9504-B530-CB28-17D4-D4D88FCA76C4}"/>
                </a:ext>
              </a:extLst>
            </p:cNvPr>
            <p:cNvSpPr/>
            <p:nvPr/>
          </p:nvSpPr>
          <p:spPr>
            <a:xfrm>
              <a:off x="2297721" y="3660322"/>
              <a:ext cx="8692557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>
                  <a:solidFill>
                    <a:schemeClr val="bg1"/>
                  </a:solidFill>
                  <a:latin typeface="Fira Code" panose="020B0809050000020004" pitchFamily="49" charset="0"/>
                </a:rPr>
                <a:t>UserController.java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7DBCD91-FE07-4294-EBA1-DCD1A4BD1791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F8BB3B3-AC14-31CB-664C-D6F4C349C322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C8A1C57-13A9-AE6B-6D82-22F42B56D16B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456A2641-2571-CB28-5844-2C77BD737108}"/>
              </a:ext>
            </a:extLst>
          </p:cNvPr>
          <p:cNvSpPr/>
          <p:nvPr/>
        </p:nvSpPr>
        <p:spPr>
          <a:xfrm>
            <a:off x="537423" y="1755865"/>
            <a:ext cx="7889312" cy="802640"/>
          </a:xfrm>
          <a:prstGeom prst="rect">
            <a:avLst/>
          </a:prstGeom>
          <a:solidFill>
            <a:srgbClr val="00B050">
              <a:alpha val="14902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10049B-8B86-496A-0DF3-37A18B371B17}"/>
              </a:ext>
            </a:extLst>
          </p:cNvPr>
          <p:cNvSpPr/>
          <p:nvPr/>
        </p:nvSpPr>
        <p:spPr>
          <a:xfrm>
            <a:off x="537423" y="2688477"/>
            <a:ext cx="7889312" cy="2959288"/>
          </a:xfrm>
          <a:prstGeom prst="rect">
            <a:avLst/>
          </a:prstGeom>
          <a:solidFill>
            <a:srgbClr val="7030A0">
              <a:alpha val="14902"/>
            </a:srgbClr>
          </a:solidFill>
          <a:ln w="31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5DDFAE9-52D8-25A4-921F-5DF6AA322E19}"/>
              </a:ext>
            </a:extLst>
          </p:cNvPr>
          <p:cNvSpPr/>
          <p:nvPr/>
        </p:nvSpPr>
        <p:spPr>
          <a:xfrm>
            <a:off x="537423" y="5777736"/>
            <a:ext cx="7889312" cy="584487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!!矩形: 对角圆角 9">
            <a:extLst>
              <a:ext uri="{FF2B5EF4-FFF2-40B4-BE49-F238E27FC236}">
                <a16:creationId xmlns:a16="http://schemas.microsoft.com/office/drawing/2014/main" id="{CEB4B219-CAED-78C5-F47C-131007BDA3A4}"/>
              </a:ext>
            </a:extLst>
          </p:cNvPr>
          <p:cNvSpPr/>
          <p:nvPr/>
        </p:nvSpPr>
        <p:spPr>
          <a:xfrm>
            <a:off x="8575491" y="1898590"/>
            <a:ext cx="1889438" cy="517190"/>
          </a:xfrm>
          <a:prstGeom prst="round2DiagRect">
            <a:avLst/>
          </a:prstGeom>
          <a:solidFill>
            <a:srgbClr val="9FF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数据访问</a:t>
            </a:r>
          </a:p>
        </p:txBody>
      </p:sp>
      <p:sp>
        <p:nvSpPr>
          <p:cNvPr id="14" name="!!矩形: 对角圆角 10">
            <a:extLst>
              <a:ext uri="{FF2B5EF4-FFF2-40B4-BE49-F238E27FC236}">
                <a16:creationId xmlns:a16="http://schemas.microsoft.com/office/drawing/2014/main" id="{900AFF30-5E4C-6CE3-DA6F-D2CFF6CB4A71}"/>
              </a:ext>
            </a:extLst>
          </p:cNvPr>
          <p:cNvSpPr/>
          <p:nvPr/>
        </p:nvSpPr>
        <p:spPr>
          <a:xfrm>
            <a:off x="8575491" y="3909526"/>
            <a:ext cx="1889438" cy="517190"/>
          </a:xfrm>
          <a:prstGeom prst="round2DiagRect">
            <a:avLst/>
          </a:prstGeom>
          <a:solidFill>
            <a:srgbClr val="D6B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逻辑处理</a:t>
            </a:r>
          </a:p>
        </p:txBody>
      </p:sp>
      <p:sp>
        <p:nvSpPr>
          <p:cNvPr id="15" name="!!矩形: 对角圆角 11">
            <a:extLst>
              <a:ext uri="{FF2B5EF4-FFF2-40B4-BE49-F238E27FC236}">
                <a16:creationId xmlns:a16="http://schemas.microsoft.com/office/drawing/2014/main" id="{68D35C1F-08DB-20F9-1561-02898FD10D14}"/>
              </a:ext>
            </a:extLst>
          </p:cNvPr>
          <p:cNvSpPr/>
          <p:nvPr/>
        </p:nvSpPr>
        <p:spPr>
          <a:xfrm>
            <a:off x="8575491" y="5777736"/>
            <a:ext cx="1889438" cy="517190"/>
          </a:xfrm>
          <a:prstGeom prst="round2DiagRect">
            <a:avLst/>
          </a:prstGeom>
          <a:solidFill>
            <a:srgbClr val="C8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接收请求、响应数据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28DDBFD-FC22-F1FB-570D-114BDAF75720}"/>
              </a:ext>
            </a:extLst>
          </p:cNvPr>
          <p:cNvSpPr txBox="1"/>
          <p:nvPr/>
        </p:nvSpPr>
        <p:spPr>
          <a:xfrm>
            <a:off x="2279426" y="3487271"/>
            <a:ext cx="4805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6000">
                <a:solidFill>
                  <a:srgbClr val="34309D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单一职责原则</a:t>
            </a:r>
            <a:endParaRPr lang="zh-CN" altLang="en-US" sz="6000" dirty="0">
              <a:solidFill>
                <a:srgbClr val="34309D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379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箭头: 虚尾 19">
            <a:extLst>
              <a:ext uri="{FF2B5EF4-FFF2-40B4-BE49-F238E27FC236}">
                <a16:creationId xmlns:a16="http://schemas.microsoft.com/office/drawing/2014/main" id="{E65BB805-8352-9D11-6869-6B095580539F}"/>
              </a:ext>
            </a:extLst>
          </p:cNvPr>
          <p:cNvSpPr/>
          <p:nvPr/>
        </p:nvSpPr>
        <p:spPr>
          <a:xfrm>
            <a:off x="10125411" y="3625611"/>
            <a:ext cx="612054" cy="426050"/>
          </a:xfrm>
          <a:prstGeom prst="stripedRightArrow">
            <a:avLst>
              <a:gd name="adj1" fmla="val 50000"/>
              <a:gd name="adj2" fmla="val 6262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1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1">
                  <a:lumMod val="75000"/>
                  <a:lumOff val="2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88B3783-FA51-DE0E-81FF-F0C3B77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三层架构</a:t>
            </a:r>
          </a:p>
        </p:txBody>
      </p: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A5FDD801-8AA4-2490-294C-8706DED2092B}"/>
              </a:ext>
            </a:extLst>
          </p:cNvPr>
          <p:cNvSpPr txBox="1">
            <a:spLocks/>
          </p:cNvSpPr>
          <p:nvPr/>
        </p:nvSpPr>
        <p:spPr>
          <a:xfrm>
            <a:off x="710880" y="5047129"/>
            <a:ext cx="10698800" cy="14005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400">
                <a:ea typeface="Fira Code" panose="020B0809050000020004" pitchFamily="49" charset="0"/>
              </a:rPr>
              <a:t>controller</a:t>
            </a:r>
            <a:r>
              <a:rPr lang="zh-CN" altLang="en-US" sz="1400"/>
              <a:t>：控制层，接收前端发送的请求，对请求进行处理，并响应数据。</a:t>
            </a:r>
            <a:endParaRPr lang="en-US" altLang="zh-CN" sz="1400">
              <a:ea typeface="Fira Code" panose="020B0809050000020004" pitchFamily="49" charset="0"/>
            </a:endParaRP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400">
                <a:ea typeface="Fira Code" panose="020B0809050000020004" pitchFamily="49" charset="0"/>
              </a:rPr>
              <a:t>service</a:t>
            </a:r>
            <a:r>
              <a:rPr lang="zh-CN" altLang="en-US" sz="1400"/>
              <a:t>：业务逻辑层，处理具体的业务逻辑。</a:t>
            </a:r>
            <a:endParaRPr lang="en-US" altLang="zh-CN" sz="1400">
              <a:ea typeface="Fira Code" panose="020B0809050000020004" pitchFamily="49" charset="0"/>
            </a:endParaRP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1400">
                <a:ea typeface="Fira Code" panose="020B0809050000020004" pitchFamily="49" charset="0"/>
              </a:rPr>
              <a:t>dao</a:t>
            </a:r>
            <a:r>
              <a:rPr lang="zh-CN" altLang="en-US" sz="1400"/>
              <a:t>：数据访问层</a:t>
            </a:r>
            <a:r>
              <a:rPr lang="en-US" altLang="zh-CN" sz="1400">
                <a:ea typeface="Fira Code" panose="020B0809050000020004" pitchFamily="49" charset="0"/>
              </a:rPr>
              <a:t>(Data Access Object)</a:t>
            </a:r>
            <a:r>
              <a:rPr lang="zh-CN" altLang="en-US" sz="1400"/>
              <a:t>（持久层），负责数据访问操作，包括数据的增、删、改、查。</a:t>
            </a:r>
          </a:p>
        </p:txBody>
      </p:sp>
      <p:sp>
        <p:nvSpPr>
          <p:cNvPr id="3" name="!!矩形: 对角圆角 9">
            <a:extLst>
              <a:ext uri="{FF2B5EF4-FFF2-40B4-BE49-F238E27FC236}">
                <a16:creationId xmlns:a16="http://schemas.microsoft.com/office/drawing/2014/main" id="{1ABCFE4A-99AF-3020-BD52-ED7ED1DDB7E6}"/>
              </a:ext>
            </a:extLst>
          </p:cNvPr>
          <p:cNvSpPr/>
          <p:nvPr/>
        </p:nvSpPr>
        <p:spPr>
          <a:xfrm>
            <a:off x="7953340" y="1859143"/>
            <a:ext cx="1889438" cy="2649919"/>
          </a:xfrm>
          <a:prstGeom prst="round2DiagRect">
            <a:avLst/>
          </a:prstGeom>
          <a:solidFill>
            <a:srgbClr val="9FFFCA"/>
          </a:solidFill>
          <a:ln w="3175"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Dao</a:t>
            </a:r>
            <a:endParaRPr lang="en-US" altLang="zh-CN" sz="2400" b="1">
              <a:solidFill>
                <a:schemeClr val="tx1">
                  <a:lumMod val="85000"/>
                  <a:lumOff val="15000"/>
                </a:schemeClr>
              </a:solidFill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数据访问</a:t>
            </a:r>
          </a:p>
        </p:txBody>
      </p:sp>
      <p:sp>
        <p:nvSpPr>
          <p:cNvPr id="4" name="!!矩形: 对角圆角 10">
            <a:extLst>
              <a:ext uri="{FF2B5EF4-FFF2-40B4-BE49-F238E27FC236}">
                <a16:creationId xmlns:a16="http://schemas.microsoft.com/office/drawing/2014/main" id="{66CB16DD-F108-61F2-0C3F-9E51674CBD5E}"/>
              </a:ext>
            </a:extLst>
          </p:cNvPr>
          <p:cNvSpPr/>
          <p:nvPr/>
        </p:nvSpPr>
        <p:spPr>
          <a:xfrm>
            <a:off x="5088220" y="1859143"/>
            <a:ext cx="1889438" cy="2649918"/>
          </a:xfrm>
          <a:prstGeom prst="round2DiagRect">
            <a:avLst/>
          </a:prstGeom>
          <a:solidFill>
            <a:srgbClr val="FCCFAA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Service</a:t>
            </a:r>
            <a:endParaRPr lang="en-US" altLang="zh-CN" sz="1400" b="1">
              <a:solidFill>
                <a:schemeClr val="tx1">
                  <a:lumMod val="85000"/>
                  <a:lumOff val="15000"/>
                </a:schemeClr>
              </a:solidFill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逻辑处理</a:t>
            </a:r>
          </a:p>
        </p:txBody>
      </p:sp>
      <p:sp>
        <p:nvSpPr>
          <p:cNvPr id="7" name="!!矩形: 对角圆角 11">
            <a:extLst>
              <a:ext uri="{FF2B5EF4-FFF2-40B4-BE49-F238E27FC236}">
                <a16:creationId xmlns:a16="http://schemas.microsoft.com/office/drawing/2014/main" id="{4CFC60A1-B624-B600-73C3-1ABFB105D316}"/>
              </a:ext>
            </a:extLst>
          </p:cNvPr>
          <p:cNvSpPr/>
          <p:nvPr/>
        </p:nvSpPr>
        <p:spPr>
          <a:xfrm>
            <a:off x="2223100" y="1859143"/>
            <a:ext cx="1889438" cy="2649918"/>
          </a:xfrm>
          <a:prstGeom prst="round2DiagRect">
            <a:avLst/>
          </a:prstGeom>
          <a:solidFill>
            <a:srgbClr val="C8C8C8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Controller</a:t>
            </a:r>
            <a:endParaRPr lang="en-US" altLang="zh-CN" sz="1200" b="1">
              <a:solidFill>
                <a:schemeClr val="tx1">
                  <a:lumMod val="85000"/>
                  <a:lumOff val="15000"/>
                </a:schemeClr>
              </a:solidFill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接收请求、响应数据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0C94BDB-7499-3927-1C1D-4329618ACB28}"/>
              </a:ext>
            </a:extLst>
          </p:cNvPr>
          <p:cNvGrpSpPr/>
          <p:nvPr/>
        </p:nvGrpSpPr>
        <p:grpSpPr>
          <a:xfrm>
            <a:off x="710880" y="2790615"/>
            <a:ext cx="780070" cy="786974"/>
            <a:chOff x="1288572" y="3466291"/>
            <a:chExt cx="1076475" cy="108600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B3C092F-10B9-AB85-CC51-37903A0B2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EAD638E-610C-8085-5ACD-9CB96D596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pic>
        <p:nvPicPr>
          <p:cNvPr id="11" name="图形 10" descr="文档 轮廓">
            <a:extLst>
              <a:ext uri="{FF2B5EF4-FFF2-40B4-BE49-F238E27FC236}">
                <a16:creationId xmlns:a16="http://schemas.microsoft.com/office/drawing/2014/main" id="{AB5787D3-79EA-E1B8-5418-A158D99B2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7465" y="2617895"/>
            <a:ext cx="914400" cy="914400"/>
          </a:xfrm>
          <a:prstGeom prst="rect">
            <a:avLst/>
          </a:prstGeom>
        </p:spPr>
      </p:pic>
      <p:sp>
        <p:nvSpPr>
          <p:cNvPr id="12" name="箭头: 虚尾 11">
            <a:extLst>
              <a:ext uri="{FF2B5EF4-FFF2-40B4-BE49-F238E27FC236}">
                <a16:creationId xmlns:a16="http://schemas.microsoft.com/office/drawing/2014/main" id="{774FD06F-6446-0E0E-3626-F27A4D8BE835}"/>
              </a:ext>
            </a:extLst>
          </p:cNvPr>
          <p:cNvSpPr/>
          <p:nvPr/>
        </p:nvSpPr>
        <p:spPr>
          <a:xfrm>
            <a:off x="1550998" y="2964963"/>
            <a:ext cx="612054" cy="426050"/>
          </a:xfrm>
          <a:prstGeom prst="stripedRightArrow">
            <a:avLst>
              <a:gd name="adj1" fmla="val 50000"/>
              <a:gd name="adj2" fmla="val 6262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1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1">
                  <a:lumMod val="75000"/>
                  <a:lumOff val="2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箭头: 虚尾 12">
            <a:extLst>
              <a:ext uri="{FF2B5EF4-FFF2-40B4-BE49-F238E27FC236}">
                <a16:creationId xmlns:a16="http://schemas.microsoft.com/office/drawing/2014/main" id="{63559B0F-FA12-2F94-7A90-360BD198859F}"/>
              </a:ext>
            </a:extLst>
          </p:cNvPr>
          <p:cNvSpPr/>
          <p:nvPr/>
        </p:nvSpPr>
        <p:spPr>
          <a:xfrm>
            <a:off x="4298443" y="2964963"/>
            <a:ext cx="612054" cy="426050"/>
          </a:xfrm>
          <a:prstGeom prst="stripedRightArrow">
            <a:avLst>
              <a:gd name="adj1" fmla="val 50000"/>
              <a:gd name="adj2" fmla="val 6262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1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1">
                  <a:lumMod val="75000"/>
                  <a:lumOff val="2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箭头: 虚尾 13">
            <a:extLst>
              <a:ext uri="{FF2B5EF4-FFF2-40B4-BE49-F238E27FC236}">
                <a16:creationId xmlns:a16="http://schemas.microsoft.com/office/drawing/2014/main" id="{25AC56C8-1316-C36F-5CB9-F2D165912BBA}"/>
              </a:ext>
            </a:extLst>
          </p:cNvPr>
          <p:cNvSpPr/>
          <p:nvPr/>
        </p:nvSpPr>
        <p:spPr>
          <a:xfrm>
            <a:off x="7155381" y="2964963"/>
            <a:ext cx="612054" cy="426050"/>
          </a:xfrm>
          <a:prstGeom prst="stripedRightArrow">
            <a:avLst>
              <a:gd name="adj1" fmla="val 50000"/>
              <a:gd name="adj2" fmla="val 6262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1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1">
                  <a:lumMod val="75000"/>
                  <a:lumOff val="2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箭头: 虚尾 14">
            <a:extLst>
              <a:ext uri="{FF2B5EF4-FFF2-40B4-BE49-F238E27FC236}">
                <a16:creationId xmlns:a16="http://schemas.microsoft.com/office/drawing/2014/main" id="{FA13370D-EBCE-D277-93EA-569BD381D49C}"/>
              </a:ext>
            </a:extLst>
          </p:cNvPr>
          <p:cNvSpPr/>
          <p:nvPr/>
        </p:nvSpPr>
        <p:spPr>
          <a:xfrm>
            <a:off x="10131415" y="2964963"/>
            <a:ext cx="612054" cy="426050"/>
          </a:xfrm>
          <a:prstGeom prst="stripedRightArrow">
            <a:avLst>
              <a:gd name="adj1" fmla="val 50000"/>
              <a:gd name="adj2" fmla="val 62625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1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1">
                  <a:lumMod val="75000"/>
                  <a:lumOff val="2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!!矩形: 对角圆角 9">
            <a:extLst>
              <a:ext uri="{FF2B5EF4-FFF2-40B4-BE49-F238E27FC236}">
                <a16:creationId xmlns:a16="http://schemas.microsoft.com/office/drawing/2014/main" id="{5B03E634-287F-4A6C-CC2C-A891710BAFED}"/>
              </a:ext>
            </a:extLst>
          </p:cNvPr>
          <p:cNvSpPr/>
          <p:nvPr/>
        </p:nvSpPr>
        <p:spPr>
          <a:xfrm>
            <a:off x="8105740" y="2011543"/>
            <a:ext cx="1889438" cy="2649919"/>
          </a:xfrm>
          <a:prstGeom prst="round2DiagRect">
            <a:avLst/>
          </a:prstGeom>
          <a:solidFill>
            <a:srgbClr val="9FFFCA"/>
          </a:solidFill>
          <a:ln w="3175"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Dao</a:t>
            </a:r>
            <a:endParaRPr lang="en-US" altLang="zh-CN" sz="2400" b="1">
              <a:solidFill>
                <a:schemeClr val="tx1">
                  <a:lumMod val="85000"/>
                  <a:lumOff val="15000"/>
                </a:schemeClr>
              </a:solidFill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数据访问</a:t>
            </a:r>
          </a:p>
        </p:txBody>
      </p:sp>
      <p:sp>
        <p:nvSpPr>
          <p:cNvPr id="17" name="!!矩形: 对角圆角 9">
            <a:extLst>
              <a:ext uri="{FF2B5EF4-FFF2-40B4-BE49-F238E27FC236}">
                <a16:creationId xmlns:a16="http://schemas.microsoft.com/office/drawing/2014/main" id="{C6BDB6F6-1033-F293-1239-B2E87A2010D3}"/>
              </a:ext>
            </a:extLst>
          </p:cNvPr>
          <p:cNvSpPr/>
          <p:nvPr/>
        </p:nvSpPr>
        <p:spPr>
          <a:xfrm>
            <a:off x="8258140" y="2163943"/>
            <a:ext cx="1889438" cy="2649919"/>
          </a:xfrm>
          <a:prstGeom prst="round2DiagRect">
            <a:avLst/>
          </a:prstGeom>
          <a:solidFill>
            <a:srgbClr val="9FFFCA"/>
          </a:solidFill>
          <a:ln w="3175"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Dao</a:t>
            </a:r>
            <a:endParaRPr lang="en-US" altLang="zh-CN" sz="2400" b="1">
              <a:solidFill>
                <a:schemeClr val="tx1">
                  <a:lumMod val="85000"/>
                  <a:lumOff val="15000"/>
                </a:schemeClr>
              </a:solidFill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数据访问</a:t>
            </a:r>
          </a:p>
        </p:txBody>
      </p:sp>
      <p:sp>
        <p:nvSpPr>
          <p:cNvPr id="19" name="圆柱体 18">
            <a:extLst>
              <a:ext uri="{FF2B5EF4-FFF2-40B4-BE49-F238E27FC236}">
                <a16:creationId xmlns:a16="http://schemas.microsoft.com/office/drawing/2014/main" id="{51119BC7-BE9F-B293-0382-75346CF30A4C}"/>
              </a:ext>
            </a:extLst>
          </p:cNvPr>
          <p:cNvSpPr/>
          <p:nvPr/>
        </p:nvSpPr>
        <p:spPr>
          <a:xfrm>
            <a:off x="10923853" y="3577589"/>
            <a:ext cx="521303" cy="695727"/>
          </a:xfrm>
          <a:prstGeom prst="can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6590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uiExpand="1" build="p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D0207A1-65E0-2D00-C815-D50A9B08D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08" y="4822785"/>
            <a:ext cx="6463926" cy="1952528"/>
          </a:xfrm>
          <a:prstGeom prst="round2DiagRect">
            <a:avLst>
              <a:gd name="adj1" fmla="val 10171"/>
              <a:gd name="adj2" fmla="val 0"/>
            </a:avLst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sp>
        <p:nvSpPr>
          <p:cNvPr id="11" name="!!矩形: 对角圆角 9">
            <a:extLst>
              <a:ext uri="{FF2B5EF4-FFF2-40B4-BE49-F238E27FC236}">
                <a16:creationId xmlns:a16="http://schemas.microsoft.com/office/drawing/2014/main" id="{265B3B7D-4415-B02F-1BE7-572CB42E2E24}"/>
              </a:ext>
            </a:extLst>
          </p:cNvPr>
          <p:cNvSpPr/>
          <p:nvPr/>
        </p:nvSpPr>
        <p:spPr>
          <a:xfrm>
            <a:off x="592408" y="4817538"/>
            <a:ext cx="6463926" cy="1952528"/>
          </a:xfrm>
          <a:prstGeom prst="round2DiagRect">
            <a:avLst>
              <a:gd name="adj1" fmla="val 9694"/>
              <a:gd name="adj2" fmla="val 0"/>
            </a:avLst>
          </a:prstGeom>
          <a:solidFill>
            <a:srgbClr val="00DE64">
              <a:alpha val="21176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88B3783-FA51-DE0E-81FF-F0C3B77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三层架构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358D5F-F21A-9CF7-CCB3-B0664AF11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08" y="1186179"/>
            <a:ext cx="4970406" cy="2726329"/>
          </a:xfrm>
          <a:prstGeom prst="round2DiagRect">
            <a:avLst>
              <a:gd name="adj1" fmla="val 7935"/>
              <a:gd name="adj2" fmla="val 0"/>
            </a:avLst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6700D0-0537-13D4-BBF1-8D2496F97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3" y="954248"/>
            <a:ext cx="5587997" cy="4612871"/>
          </a:xfrm>
          <a:prstGeom prst="round2DiagRect">
            <a:avLst>
              <a:gd name="adj1" fmla="val 3563"/>
              <a:gd name="adj2" fmla="val 0"/>
            </a:avLst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sp>
        <p:nvSpPr>
          <p:cNvPr id="10" name="!!矩形: 对角圆角 11">
            <a:extLst>
              <a:ext uri="{FF2B5EF4-FFF2-40B4-BE49-F238E27FC236}">
                <a16:creationId xmlns:a16="http://schemas.microsoft.com/office/drawing/2014/main" id="{5B66C571-6730-9402-553A-FA2F748DED24}"/>
              </a:ext>
            </a:extLst>
          </p:cNvPr>
          <p:cNvSpPr/>
          <p:nvPr/>
        </p:nvSpPr>
        <p:spPr>
          <a:xfrm>
            <a:off x="592408" y="1191427"/>
            <a:ext cx="4970406" cy="2726328"/>
          </a:xfrm>
          <a:prstGeom prst="round2DiagRect">
            <a:avLst>
              <a:gd name="adj1" fmla="val 6802"/>
              <a:gd name="adj2" fmla="val 0"/>
            </a:avLst>
          </a:prstGeom>
          <a:solidFill>
            <a:srgbClr val="90909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!!矩形: 对角圆角 10">
            <a:extLst>
              <a:ext uri="{FF2B5EF4-FFF2-40B4-BE49-F238E27FC236}">
                <a16:creationId xmlns:a16="http://schemas.microsoft.com/office/drawing/2014/main" id="{EE1FC531-F568-9373-7F04-F2FA04C6D694}"/>
              </a:ext>
            </a:extLst>
          </p:cNvPr>
          <p:cNvSpPr/>
          <p:nvPr/>
        </p:nvSpPr>
        <p:spPr>
          <a:xfrm>
            <a:off x="6309363" y="954246"/>
            <a:ext cx="5587997" cy="4612871"/>
          </a:xfrm>
          <a:prstGeom prst="round2DiagRect">
            <a:avLst>
              <a:gd name="adj1" fmla="val 3194"/>
              <a:gd name="adj2" fmla="val 0"/>
            </a:avLst>
          </a:prstGeom>
          <a:solidFill>
            <a:srgbClr val="F7770D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BA3510B-7D50-26FD-FBE9-610A3DA36306}"/>
              </a:ext>
            </a:extLst>
          </p:cNvPr>
          <p:cNvSpPr/>
          <p:nvPr/>
        </p:nvSpPr>
        <p:spPr>
          <a:xfrm>
            <a:off x="1222189" y="2706232"/>
            <a:ext cx="3430493" cy="207297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66DCC86-BE91-00C0-FF9C-23DE6294B805}"/>
              </a:ext>
            </a:extLst>
          </p:cNvPr>
          <p:cNvSpPr/>
          <p:nvPr/>
        </p:nvSpPr>
        <p:spPr>
          <a:xfrm>
            <a:off x="6539177" y="1591960"/>
            <a:ext cx="2147623" cy="221235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DC08618-41E3-8EF4-B2C4-EBE630AE707E}"/>
              </a:ext>
            </a:extLst>
          </p:cNvPr>
          <p:cNvSpPr/>
          <p:nvPr/>
        </p:nvSpPr>
        <p:spPr>
          <a:xfrm>
            <a:off x="881851" y="5234264"/>
            <a:ext cx="2055585" cy="252136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BF37B9AB-FF74-632C-D9EA-A08CF8CBEE74}"/>
              </a:ext>
            </a:extLst>
          </p:cNvPr>
          <p:cNvCxnSpPr>
            <a:cxnSpLocks/>
            <a:stCxn id="13" idx="0"/>
            <a:endCxn id="14" idx="1"/>
          </p:cNvCxnSpPr>
          <p:nvPr/>
        </p:nvCxnSpPr>
        <p:spPr>
          <a:xfrm rot="5400000" flipH="1" flipV="1">
            <a:off x="4236479" y="403535"/>
            <a:ext cx="1003654" cy="3601741"/>
          </a:xfrm>
          <a:prstGeom prst="curvedConnector2">
            <a:avLst/>
          </a:prstGeom>
          <a:ln w="19050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29EF4AB4-7282-B342-2C58-D1FE7D07C67C}"/>
              </a:ext>
            </a:extLst>
          </p:cNvPr>
          <p:cNvCxnSpPr>
            <a:cxnSpLocks/>
            <a:stCxn id="18" idx="2"/>
            <a:endCxn id="15" idx="3"/>
          </p:cNvCxnSpPr>
          <p:nvPr/>
        </p:nvCxnSpPr>
        <p:spPr>
          <a:xfrm rot="5400000">
            <a:off x="4023770" y="1187332"/>
            <a:ext cx="3086667" cy="5259333"/>
          </a:xfrm>
          <a:prstGeom prst="curvedConnector2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92CC712-FEB1-F726-4E98-590D1FC236F8}"/>
              </a:ext>
            </a:extLst>
          </p:cNvPr>
          <p:cNvSpPr/>
          <p:nvPr/>
        </p:nvSpPr>
        <p:spPr>
          <a:xfrm>
            <a:off x="6846125" y="2052430"/>
            <a:ext cx="2701287" cy="221235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69EB2A3-1A6C-688C-E485-9E3EF2680648}"/>
              </a:ext>
            </a:extLst>
          </p:cNvPr>
          <p:cNvSpPr txBox="1"/>
          <p:nvPr/>
        </p:nvSpPr>
        <p:spPr>
          <a:xfrm>
            <a:off x="3305107" y="3538141"/>
            <a:ext cx="2350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kern="100">
                <a:solidFill>
                  <a:srgbClr val="C00000"/>
                </a:solidFill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rPr>
              <a:t>接收请求</a:t>
            </a:r>
            <a:r>
              <a:rPr lang="en-US" altLang="zh-CN" sz="2000" kern="100">
                <a:solidFill>
                  <a:srgbClr val="C00000"/>
                </a:solidFill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rPr>
              <a:t>,</a:t>
            </a:r>
            <a:r>
              <a:rPr lang="zh-CN" altLang="en-US" sz="2000" kern="100">
                <a:solidFill>
                  <a:srgbClr val="C00000"/>
                </a:solidFill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rPr>
              <a:t>响应数据</a:t>
            </a:r>
            <a:endParaRPr lang="zh-CN" altLang="zh-CN" sz="900" kern="100">
              <a:solidFill>
                <a:srgbClr val="C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79568B1-3687-D557-3815-F2C9CFD20DF3}"/>
              </a:ext>
            </a:extLst>
          </p:cNvPr>
          <p:cNvSpPr txBox="1"/>
          <p:nvPr/>
        </p:nvSpPr>
        <p:spPr>
          <a:xfrm>
            <a:off x="10150355" y="5167008"/>
            <a:ext cx="17470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kern="100">
                <a:solidFill>
                  <a:srgbClr val="C00000"/>
                </a:solidFill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rPr>
              <a:t>业务逻辑处理</a:t>
            </a:r>
            <a:endParaRPr lang="zh-CN" altLang="zh-CN" sz="900" kern="100">
              <a:solidFill>
                <a:srgbClr val="C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B5AC569-DEA7-530D-30FF-E1AB1ECBCF7B}"/>
              </a:ext>
            </a:extLst>
          </p:cNvPr>
          <p:cNvSpPr txBox="1"/>
          <p:nvPr/>
        </p:nvSpPr>
        <p:spPr>
          <a:xfrm>
            <a:off x="5309329" y="6383846"/>
            <a:ext cx="17470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kern="100">
                <a:solidFill>
                  <a:srgbClr val="C00000"/>
                </a:solidFill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rPr>
              <a:t>数据访问操作</a:t>
            </a:r>
            <a:endParaRPr lang="zh-CN" altLang="zh-CN" sz="900" kern="100">
              <a:solidFill>
                <a:srgbClr val="C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84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8" grpId="0" animBg="1"/>
      <p:bldP spid="23" grpId="0"/>
      <p:bldP spid="24" grpId="0"/>
      <p:bldP spid="2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88B3783-FA51-DE0E-81FF-F0C3B77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拆分前后对比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A472CF7-B4F7-E822-F276-3A192CE3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94" y="1644597"/>
            <a:ext cx="5164213" cy="3943581"/>
          </a:xfrm>
          <a:prstGeom prst="round2DiagRect">
            <a:avLst>
              <a:gd name="adj1" fmla="val 3209"/>
              <a:gd name="adj2" fmla="val 0"/>
            </a:avLst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26516AE-0D30-44CD-D3D6-CBE92ED3CD02}"/>
              </a:ext>
            </a:extLst>
          </p:cNvPr>
          <p:cNvSpPr/>
          <p:nvPr/>
        </p:nvSpPr>
        <p:spPr>
          <a:xfrm>
            <a:off x="465195" y="2365909"/>
            <a:ext cx="5164212" cy="487020"/>
          </a:xfrm>
          <a:prstGeom prst="rect">
            <a:avLst/>
          </a:prstGeom>
          <a:solidFill>
            <a:srgbClr val="00B050">
              <a:alpha val="14902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C50D38-30FF-1029-65FB-9653B8302E24}"/>
              </a:ext>
            </a:extLst>
          </p:cNvPr>
          <p:cNvSpPr/>
          <p:nvPr/>
        </p:nvSpPr>
        <p:spPr>
          <a:xfrm>
            <a:off x="465194" y="2880489"/>
            <a:ext cx="5164212" cy="2014599"/>
          </a:xfrm>
          <a:prstGeom prst="rect">
            <a:avLst/>
          </a:prstGeom>
          <a:solidFill>
            <a:schemeClr val="accent6">
              <a:lumMod val="75000"/>
              <a:alpha val="14902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7C4001-9A34-1061-ACC4-0FC5D399EBD7}"/>
              </a:ext>
            </a:extLst>
          </p:cNvPr>
          <p:cNvSpPr/>
          <p:nvPr/>
        </p:nvSpPr>
        <p:spPr>
          <a:xfrm>
            <a:off x="465193" y="4927571"/>
            <a:ext cx="5164213" cy="327181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0FCE109-11EA-5510-BE03-186D95340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784" y="5430935"/>
            <a:ext cx="4017287" cy="1213483"/>
          </a:xfrm>
          <a:prstGeom prst="round2DiagRect">
            <a:avLst>
              <a:gd name="adj1" fmla="val 10171"/>
              <a:gd name="adj2" fmla="val 0"/>
            </a:avLst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sp>
        <p:nvSpPr>
          <p:cNvPr id="15" name="!!矩形: 对角圆角 9">
            <a:extLst>
              <a:ext uri="{FF2B5EF4-FFF2-40B4-BE49-F238E27FC236}">
                <a16:creationId xmlns:a16="http://schemas.microsoft.com/office/drawing/2014/main" id="{DBB7A6A6-751A-E65C-3F08-C112B0039198}"/>
              </a:ext>
            </a:extLst>
          </p:cNvPr>
          <p:cNvSpPr/>
          <p:nvPr/>
        </p:nvSpPr>
        <p:spPr>
          <a:xfrm>
            <a:off x="5866784" y="5427674"/>
            <a:ext cx="4017287" cy="1213483"/>
          </a:xfrm>
          <a:prstGeom prst="round2DiagRect">
            <a:avLst>
              <a:gd name="adj1" fmla="val 9694"/>
              <a:gd name="adj2" fmla="val 0"/>
            </a:avLst>
          </a:prstGeom>
          <a:solidFill>
            <a:srgbClr val="00DE64">
              <a:alpha val="21176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8758758-065B-30F2-0913-A9B09ECCC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784" y="1587455"/>
            <a:ext cx="3089074" cy="1694395"/>
          </a:xfrm>
          <a:prstGeom prst="round2DiagRect">
            <a:avLst>
              <a:gd name="adj1" fmla="val 7935"/>
              <a:gd name="adj2" fmla="val 0"/>
            </a:avLst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sp>
        <p:nvSpPr>
          <p:cNvPr id="18" name="!!矩形: 对角圆角 11">
            <a:extLst>
              <a:ext uri="{FF2B5EF4-FFF2-40B4-BE49-F238E27FC236}">
                <a16:creationId xmlns:a16="http://schemas.microsoft.com/office/drawing/2014/main" id="{D5B31FBF-793C-03A9-3B9C-61DECBE9E79C}"/>
              </a:ext>
            </a:extLst>
          </p:cNvPr>
          <p:cNvSpPr/>
          <p:nvPr/>
        </p:nvSpPr>
        <p:spPr>
          <a:xfrm>
            <a:off x="5866784" y="1590716"/>
            <a:ext cx="3089074" cy="1694395"/>
          </a:xfrm>
          <a:prstGeom prst="round2DiagRect">
            <a:avLst>
              <a:gd name="adj1" fmla="val 6802"/>
              <a:gd name="adj2" fmla="val 0"/>
            </a:avLst>
          </a:prstGeom>
          <a:solidFill>
            <a:srgbClr val="90909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BD7E467-745F-AE76-2F8D-A7C16CB3F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375" y="2454355"/>
            <a:ext cx="3472903" cy="2866868"/>
          </a:xfrm>
          <a:prstGeom prst="round2DiagRect">
            <a:avLst>
              <a:gd name="adj1" fmla="val 3563"/>
              <a:gd name="adj2" fmla="val 0"/>
            </a:avLst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sp>
        <p:nvSpPr>
          <p:cNvPr id="19" name="!!矩形: 对角圆角 10">
            <a:extLst>
              <a:ext uri="{FF2B5EF4-FFF2-40B4-BE49-F238E27FC236}">
                <a16:creationId xmlns:a16="http://schemas.microsoft.com/office/drawing/2014/main" id="{50ADBC36-9CA4-1D28-027A-76BF00170058}"/>
              </a:ext>
            </a:extLst>
          </p:cNvPr>
          <p:cNvSpPr/>
          <p:nvPr/>
        </p:nvSpPr>
        <p:spPr>
          <a:xfrm>
            <a:off x="8484375" y="2454354"/>
            <a:ext cx="3472903" cy="2866868"/>
          </a:xfrm>
          <a:prstGeom prst="round2DiagRect">
            <a:avLst>
              <a:gd name="adj1" fmla="val 3194"/>
              <a:gd name="adj2" fmla="val 0"/>
            </a:avLst>
          </a:prstGeom>
          <a:solidFill>
            <a:srgbClr val="F7770D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6D2AB9F-E182-F5A8-0829-A881293E5BC7}"/>
              </a:ext>
            </a:extLst>
          </p:cNvPr>
          <p:cNvCxnSpPr>
            <a:cxnSpLocks/>
          </p:cNvCxnSpPr>
          <p:nvPr/>
        </p:nvCxnSpPr>
        <p:spPr>
          <a:xfrm>
            <a:off x="5752214" y="878904"/>
            <a:ext cx="0" cy="593648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721FE2FD-4180-E723-42E7-BC576431896C}"/>
              </a:ext>
            </a:extLst>
          </p:cNvPr>
          <p:cNvSpPr txBox="1"/>
          <p:nvPr/>
        </p:nvSpPr>
        <p:spPr>
          <a:xfrm>
            <a:off x="7297341" y="2880489"/>
            <a:ext cx="19605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3200" kern="100">
                <a:solidFill>
                  <a:srgbClr val="00B050"/>
                </a:solidFill>
                <a:effectLst/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rPr>
              <a:t>复用性</a:t>
            </a:r>
            <a:r>
              <a:rPr lang="zh-CN" altLang="en-US" sz="3200" kern="100">
                <a:solidFill>
                  <a:srgbClr val="00B050"/>
                </a:solidFill>
                <a:effectLst/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rPr>
              <a:t>强</a:t>
            </a:r>
            <a:endParaRPr lang="zh-CN" altLang="zh-CN" sz="1100" kern="100">
              <a:solidFill>
                <a:srgbClr val="00B05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7EFD652-28CE-901D-73D8-BA7EF1229131}"/>
              </a:ext>
            </a:extLst>
          </p:cNvPr>
          <p:cNvSpPr txBox="1"/>
          <p:nvPr/>
        </p:nvSpPr>
        <p:spPr>
          <a:xfrm>
            <a:off x="7875427" y="5133656"/>
            <a:ext cx="19605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kern="100">
                <a:solidFill>
                  <a:srgbClr val="00B050"/>
                </a:solidFill>
                <a:effectLst/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rPr>
              <a:t>方便维护</a:t>
            </a:r>
            <a:endParaRPr lang="zh-CN" altLang="zh-CN" sz="1100" kern="100">
              <a:solidFill>
                <a:srgbClr val="00B05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B2941DB-7D62-85EA-E06C-F94D3AC63F98}"/>
              </a:ext>
            </a:extLst>
          </p:cNvPr>
          <p:cNvSpPr txBox="1"/>
          <p:nvPr/>
        </p:nvSpPr>
        <p:spPr>
          <a:xfrm>
            <a:off x="3821857" y="2989462"/>
            <a:ext cx="18157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3200" kern="100">
                <a:solidFill>
                  <a:srgbClr val="C00000"/>
                </a:solidFill>
                <a:effectLst/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rPr>
              <a:t>复用性差</a:t>
            </a:r>
            <a:endParaRPr lang="zh-CN" altLang="zh-CN" sz="1100" kern="100">
              <a:solidFill>
                <a:srgbClr val="C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A1143A2-D97E-0901-5AB3-2039EAF96F8B}"/>
              </a:ext>
            </a:extLst>
          </p:cNvPr>
          <p:cNvSpPr txBox="1"/>
          <p:nvPr/>
        </p:nvSpPr>
        <p:spPr>
          <a:xfrm>
            <a:off x="3821857" y="3727274"/>
            <a:ext cx="19605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kern="100">
                <a:solidFill>
                  <a:srgbClr val="C00000"/>
                </a:solidFill>
                <a:effectLst/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rPr>
              <a:t>难以维护</a:t>
            </a:r>
            <a:endParaRPr lang="zh-CN" altLang="zh-CN" sz="1100" kern="100">
              <a:solidFill>
                <a:srgbClr val="C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DB4D008-E77E-03E6-948F-011CC417D39C}"/>
              </a:ext>
            </a:extLst>
          </p:cNvPr>
          <p:cNvSpPr txBox="1"/>
          <p:nvPr/>
        </p:nvSpPr>
        <p:spPr>
          <a:xfrm>
            <a:off x="5214242" y="510929"/>
            <a:ext cx="10594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7200" kern="100">
                <a:solidFill>
                  <a:srgbClr val="C00000"/>
                </a:solidFill>
                <a:effectLst/>
                <a:latin typeface="汉仪尚巍流云体简" panose="00020600040101010101" pitchFamily="18" charset="-122"/>
                <a:ea typeface="等线" panose="02010600030101010101" pitchFamily="2" charset="-122"/>
                <a:cs typeface="Times New Roman" panose="02020603050405020304" pitchFamily="18" charset="0"/>
              </a:rPr>
              <a:t>VS</a:t>
            </a:r>
            <a:endParaRPr lang="zh-CN" altLang="zh-CN" sz="500" kern="100">
              <a:solidFill>
                <a:srgbClr val="C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930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9" grpId="0"/>
      <p:bldP spid="10" grpId="0"/>
      <p:bldP spid="2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7981E3-26F8-FFEE-5E0D-1395A8F77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/>
              <a:t>为什么要对代码进行拆分？</a:t>
            </a:r>
            <a:endParaRPr lang="en-US" altLang="zh-CN"/>
          </a:p>
          <a:p>
            <a:pPr marL="72000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/>
              <a:t>遵循单一职责原则，便于复用、后期维护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拆分为了哪三层？每一层的职责是什么</a:t>
            </a:r>
            <a:r>
              <a:rPr lang="en-US" altLang="zh-CN"/>
              <a:t>?</a:t>
            </a:r>
          </a:p>
          <a:p>
            <a:pPr marL="72000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/>
              <a:t>controller</a:t>
            </a:r>
            <a:r>
              <a:rPr lang="zh-CN" altLang="en-US" sz="1600"/>
              <a:t>：接受请求，响应数据</a:t>
            </a:r>
            <a:endParaRPr lang="en-US" altLang="zh-CN" sz="1600"/>
          </a:p>
          <a:p>
            <a:pPr marL="72000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/>
              <a:t>service</a:t>
            </a:r>
            <a:r>
              <a:rPr lang="zh-CN" altLang="en-US" sz="1600"/>
              <a:t>：逻辑处理</a:t>
            </a:r>
            <a:endParaRPr lang="en-US" altLang="zh-CN" sz="1600"/>
          </a:p>
          <a:p>
            <a:pPr marL="72000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/>
              <a:t>dao</a:t>
            </a:r>
            <a:r>
              <a:rPr lang="zh-CN" altLang="en-US" sz="1600"/>
              <a:t>：数据访问</a:t>
            </a:r>
          </a:p>
        </p:txBody>
      </p:sp>
    </p:spTree>
    <p:extLst>
      <p:ext uri="{BB962C8B-B14F-4D97-AF65-F5344CB8AC3E}">
        <p14:creationId xmlns:p14="http://schemas.microsoft.com/office/powerpoint/2010/main" val="9694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E12240-E61B-A97E-966F-F9CCF93C58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分层解耦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E72093-0159-A5BF-94C5-7FC873BCB9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360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8A49B03-FC3B-BD1A-98F5-20CAA39B0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3306662"/>
            <a:ext cx="3692525" cy="2717620"/>
          </a:xfrm>
        </p:spPr>
        <p:txBody>
          <a:bodyPr/>
          <a:lstStyle/>
          <a:p>
            <a:r>
              <a:rPr lang="zh-CN" altLang="en-US"/>
              <a:t>三层架构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分层解耦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en-US" altLang="zh-CN"/>
              <a:t>IOC &amp; DI</a:t>
            </a:r>
            <a:r>
              <a:rPr lang="zh-CN" altLang="en-US"/>
              <a:t>入门</a:t>
            </a:r>
            <a:endParaRPr lang="en-US" altLang="zh-CN"/>
          </a:p>
          <a:p>
            <a:r>
              <a:rPr lang="en-US" altLang="zh-CN"/>
              <a:t>IOC</a:t>
            </a:r>
            <a:r>
              <a:rPr lang="zh-CN" altLang="en-US"/>
              <a:t>详解</a:t>
            </a:r>
            <a:endParaRPr lang="en-US" altLang="zh-CN"/>
          </a:p>
          <a:p>
            <a:r>
              <a:rPr lang="en-US" altLang="zh-CN"/>
              <a:t>DI</a:t>
            </a:r>
            <a:r>
              <a:rPr lang="zh-CN" altLang="en-US"/>
              <a:t>详解</a:t>
            </a:r>
          </a:p>
        </p:txBody>
      </p:sp>
    </p:spTree>
    <p:extLst>
      <p:ext uri="{BB962C8B-B14F-4D97-AF65-F5344CB8AC3E}">
        <p14:creationId xmlns:p14="http://schemas.microsoft.com/office/powerpoint/2010/main" val="4819145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02B31D-C72F-7ACF-E03C-251671D8C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8" y="956242"/>
            <a:ext cx="6012862" cy="15987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耦合：衡量软件中各个层</a:t>
            </a:r>
            <a:r>
              <a:rPr lang="en-US" altLang="zh-CN"/>
              <a:t>/</a:t>
            </a:r>
            <a:r>
              <a:rPr lang="zh-CN" altLang="en-US"/>
              <a:t>各个模块的依赖关联程度。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内聚：软件中各个功能模块内部的功能联系。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软件设计原则：高内聚低耦合。</a:t>
            </a:r>
          </a:p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88B3783-FA51-DE0E-81FF-F0C3B77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分层解耦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4F889C-DEDC-CE47-F981-FF25C5C03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21"/>
          <a:stretch/>
        </p:blipFill>
        <p:spPr>
          <a:xfrm>
            <a:off x="6666272" y="810814"/>
            <a:ext cx="4970406" cy="2461303"/>
          </a:xfrm>
          <a:prstGeom prst="flowChartDocumen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CBBFC7-E792-BA94-2680-1B94E783E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11052" b="36883"/>
          <a:stretch/>
        </p:blipFill>
        <p:spPr>
          <a:xfrm>
            <a:off x="6666272" y="3417545"/>
            <a:ext cx="4970406" cy="2911537"/>
          </a:xfrm>
          <a:prstGeom prst="flowChartDocumen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7847655-093B-24F1-E5C3-9D29C8938F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05" b="34622"/>
          <a:stretch/>
        </p:blipFill>
        <p:spPr>
          <a:xfrm>
            <a:off x="7140635" y="3970650"/>
            <a:ext cx="4898964" cy="2815632"/>
          </a:xfrm>
          <a:prstGeom prst="flowChartDocumen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D17BD4C-7A88-5FF3-4CC9-FE92BC797DE4}"/>
              </a:ext>
            </a:extLst>
          </p:cNvPr>
          <p:cNvSpPr/>
          <p:nvPr/>
        </p:nvSpPr>
        <p:spPr>
          <a:xfrm>
            <a:off x="9711005" y="1316794"/>
            <a:ext cx="1885944" cy="266909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492DC1B-E065-C2C7-6E67-F402AA8C5F29}"/>
              </a:ext>
            </a:extLst>
          </p:cNvPr>
          <p:cNvSpPr/>
          <p:nvPr/>
        </p:nvSpPr>
        <p:spPr>
          <a:xfrm>
            <a:off x="7579360" y="3397225"/>
            <a:ext cx="1143299" cy="226085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257385F2-E70C-3069-AFAD-EB386904DD8C}"/>
              </a:ext>
            </a:extLst>
          </p:cNvPr>
          <p:cNvCxnSpPr>
            <a:cxnSpLocks/>
            <a:stCxn id="13" idx="2"/>
            <a:endCxn id="14" idx="3"/>
          </p:cNvCxnSpPr>
          <p:nvPr/>
        </p:nvCxnSpPr>
        <p:spPr>
          <a:xfrm rot="5400000">
            <a:off x="8725036" y="1581326"/>
            <a:ext cx="1926565" cy="1931318"/>
          </a:xfrm>
          <a:prstGeom prst="curvedConnector2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9C74845-D4AD-047B-3DBE-3B24998A1664}"/>
              </a:ext>
            </a:extLst>
          </p:cNvPr>
          <p:cNvSpPr/>
          <p:nvPr/>
        </p:nvSpPr>
        <p:spPr>
          <a:xfrm>
            <a:off x="8016240" y="3976006"/>
            <a:ext cx="1082141" cy="241664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36F91C53-24E6-875D-CD34-AEFF8FDF87DD}"/>
              </a:ext>
            </a:extLst>
          </p:cNvPr>
          <p:cNvCxnSpPr>
            <a:cxnSpLocks/>
            <a:stCxn id="13" idx="2"/>
            <a:endCxn id="16" idx="3"/>
          </p:cNvCxnSpPr>
          <p:nvPr/>
        </p:nvCxnSpPr>
        <p:spPr>
          <a:xfrm rot="5400000">
            <a:off x="8619612" y="2062472"/>
            <a:ext cx="2513135" cy="1555596"/>
          </a:xfrm>
          <a:prstGeom prst="curvedConnector2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C3615F5A-9718-3CC5-B962-FF115AC96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6789" y="1347956"/>
            <a:ext cx="1452111" cy="208345"/>
          </a:xfrm>
          <a:prstGeom prst="rect">
            <a:avLst/>
          </a:prstGeom>
        </p:spPr>
      </p:pic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D7553E65-6B55-DF34-9FAE-E07B039E50B4}"/>
              </a:ext>
            </a:extLst>
          </p:cNvPr>
          <p:cNvSpPr/>
          <p:nvPr/>
        </p:nvSpPr>
        <p:spPr>
          <a:xfrm>
            <a:off x="1589762" y="3530367"/>
            <a:ext cx="3048000" cy="631830"/>
          </a:xfrm>
          <a:prstGeom prst="roundRect">
            <a:avLst/>
          </a:prstGeom>
          <a:solidFill>
            <a:srgbClr val="C8C8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controller</a:t>
            </a:r>
            <a:endParaRPr lang="zh-CN" alt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E9029812-A1B8-FE6C-3D66-6BDCAC034096}"/>
              </a:ext>
            </a:extLst>
          </p:cNvPr>
          <p:cNvSpPr/>
          <p:nvPr/>
        </p:nvSpPr>
        <p:spPr>
          <a:xfrm>
            <a:off x="1589762" y="4303059"/>
            <a:ext cx="3048000" cy="631830"/>
          </a:xfrm>
          <a:prstGeom prst="roundRect">
            <a:avLst/>
          </a:prstGeom>
          <a:solidFill>
            <a:srgbClr val="FCCF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service</a:t>
            </a:r>
            <a:endParaRPr lang="zh-CN" altLang="en-US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C6689333-E978-AC9A-DF30-7773D53ABF9C}"/>
              </a:ext>
            </a:extLst>
          </p:cNvPr>
          <p:cNvSpPr/>
          <p:nvPr/>
        </p:nvSpPr>
        <p:spPr>
          <a:xfrm>
            <a:off x="1589762" y="5075751"/>
            <a:ext cx="3048000" cy="631830"/>
          </a:xfrm>
          <a:prstGeom prst="roundRect">
            <a:avLst/>
          </a:prstGeom>
          <a:solidFill>
            <a:srgbClr val="9FFF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dao</a:t>
            </a:r>
            <a:endParaRPr lang="zh-CN" altLang="en-US"/>
          </a:p>
        </p:txBody>
      </p:sp>
      <p:pic>
        <p:nvPicPr>
          <p:cNvPr id="39" name="图形 38" descr="链接 轮廓">
            <a:extLst>
              <a:ext uri="{FF2B5EF4-FFF2-40B4-BE49-F238E27FC236}">
                <a16:creationId xmlns:a16="http://schemas.microsoft.com/office/drawing/2014/main" id="{4C87DE7D-3B74-D3B9-9D75-9854FCE3AA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67398">
            <a:off x="1466900" y="3855578"/>
            <a:ext cx="736321" cy="736321"/>
          </a:xfrm>
          <a:prstGeom prst="rect">
            <a:avLst/>
          </a:prstGeom>
        </p:spPr>
      </p:pic>
      <p:pic>
        <p:nvPicPr>
          <p:cNvPr id="40" name="图形 39" descr="链接 轮廓">
            <a:extLst>
              <a:ext uri="{FF2B5EF4-FFF2-40B4-BE49-F238E27FC236}">
                <a16:creationId xmlns:a16="http://schemas.microsoft.com/office/drawing/2014/main" id="{31E96738-DFA5-5971-869A-274320441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67398">
            <a:off x="3991144" y="4637161"/>
            <a:ext cx="736321" cy="736321"/>
          </a:xfrm>
          <a:prstGeom prst="rect">
            <a:avLst/>
          </a:prstGeom>
        </p:spPr>
      </p:pic>
      <p:sp>
        <p:nvSpPr>
          <p:cNvPr id="43" name="箭头: 下 42">
            <a:extLst>
              <a:ext uri="{FF2B5EF4-FFF2-40B4-BE49-F238E27FC236}">
                <a16:creationId xmlns:a16="http://schemas.microsoft.com/office/drawing/2014/main" id="{4DB31C3B-89FB-4934-CF08-7656E3218DCD}"/>
              </a:ext>
            </a:extLst>
          </p:cNvPr>
          <p:cNvSpPr/>
          <p:nvPr/>
        </p:nvSpPr>
        <p:spPr>
          <a:xfrm>
            <a:off x="2874845" y="3739686"/>
            <a:ext cx="444674" cy="479703"/>
          </a:xfrm>
          <a:prstGeom prst="downArrow">
            <a:avLst>
              <a:gd name="adj1" fmla="val 50000"/>
              <a:gd name="adj2" fmla="val 5453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箭头: 下 46">
            <a:extLst>
              <a:ext uri="{FF2B5EF4-FFF2-40B4-BE49-F238E27FC236}">
                <a16:creationId xmlns:a16="http://schemas.microsoft.com/office/drawing/2014/main" id="{4672517A-C694-67C1-41EA-CE132E59827D}"/>
              </a:ext>
            </a:extLst>
          </p:cNvPr>
          <p:cNvSpPr/>
          <p:nvPr/>
        </p:nvSpPr>
        <p:spPr>
          <a:xfrm>
            <a:off x="2891425" y="4998239"/>
            <a:ext cx="444674" cy="479703"/>
          </a:xfrm>
          <a:prstGeom prst="downArrow">
            <a:avLst>
              <a:gd name="adj1" fmla="val 50000"/>
              <a:gd name="adj2" fmla="val 5453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11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L 0.00052 -0.07569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796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1.45833E-6 0.07014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95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3" grpId="0" animBg="1"/>
      <p:bldP spid="14" grpId="0" animBg="1"/>
      <p:bldP spid="14" grpId="1" animBg="1"/>
      <p:bldP spid="16" grpId="0" animBg="1"/>
      <p:bldP spid="34" grpId="0" animBg="1"/>
      <p:bldP spid="34" grpId="1" animBg="1"/>
      <p:bldP spid="35" grpId="0" animBg="1"/>
      <p:bldP spid="36" grpId="0" animBg="1"/>
      <p:bldP spid="36" grpId="1" animBg="1"/>
      <p:bldP spid="43" grpId="0" animBg="1"/>
      <p:bldP spid="4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88B3783-FA51-DE0E-81FF-F0C3B77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分层解耦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B9985B-76D1-1C23-3AAF-329F8F62E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21"/>
          <a:stretch/>
        </p:blipFill>
        <p:spPr>
          <a:xfrm>
            <a:off x="555323" y="1097685"/>
            <a:ext cx="4970406" cy="2461303"/>
          </a:xfrm>
          <a:prstGeom prst="flowChartDocumen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4EBEDAF-EF53-84CF-9FA9-6D00A3298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1" r="15393" b="43457"/>
          <a:stretch/>
        </p:blipFill>
        <p:spPr>
          <a:xfrm>
            <a:off x="6666270" y="1097685"/>
            <a:ext cx="4898963" cy="2702673"/>
          </a:xfrm>
          <a:prstGeom prst="flowChartDocumen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23020F-9DA4-63AA-96A0-1E5C987DE5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3843" b="42548"/>
          <a:stretch/>
        </p:blipFill>
        <p:spPr>
          <a:xfrm>
            <a:off x="7073068" y="1560350"/>
            <a:ext cx="4898964" cy="2719436"/>
          </a:xfrm>
          <a:prstGeom prst="flowChartDocumen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54A183A4-C513-D37E-7FFB-0FF9188D86E3}"/>
              </a:ext>
            </a:extLst>
          </p:cNvPr>
          <p:cNvGrpSpPr/>
          <p:nvPr/>
        </p:nvGrpSpPr>
        <p:grpSpPr>
          <a:xfrm>
            <a:off x="6831106" y="5223756"/>
            <a:ext cx="4650292" cy="1264023"/>
            <a:chOff x="6831106" y="5223756"/>
            <a:chExt cx="4650292" cy="1264023"/>
          </a:xfrm>
        </p:grpSpPr>
        <p:sp>
          <p:nvSpPr>
            <p:cNvPr id="9" name="矩形: 对角圆角 8">
              <a:extLst>
                <a:ext uri="{FF2B5EF4-FFF2-40B4-BE49-F238E27FC236}">
                  <a16:creationId xmlns:a16="http://schemas.microsoft.com/office/drawing/2014/main" id="{DEC1B048-B7E3-6668-FA8A-BEB521611265}"/>
                </a:ext>
              </a:extLst>
            </p:cNvPr>
            <p:cNvSpPr/>
            <p:nvPr/>
          </p:nvSpPr>
          <p:spPr>
            <a:xfrm>
              <a:off x="6831106" y="5223756"/>
              <a:ext cx="4650292" cy="1264023"/>
            </a:xfrm>
            <a:prstGeom prst="round2DiagRect">
              <a:avLst>
                <a:gd name="adj1" fmla="val 13452"/>
                <a:gd name="adj2" fmla="val 0"/>
              </a:avLst>
            </a:prstGeom>
            <a:solidFill>
              <a:srgbClr val="80E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0" name="矩形: 对角圆角 9">
              <a:extLst>
                <a:ext uri="{FF2B5EF4-FFF2-40B4-BE49-F238E27FC236}">
                  <a16:creationId xmlns:a16="http://schemas.microsoft.com/office/drawing/2014/main" id="{EE2F9A8C-82F1-6E3C-3305-FA9FE9C3239E}"/>
                </a:ext>
              </a:extLst>
            </p:cNvPr>
            <p:cNvSpPr/>
            <p:nvPr/>
          </p:nvSpPr>
          <p:spPr>
            <a:xfrm>
              <a:off x="10442765" y="6140285"/>
              <a:ext cx="1029668" cy="338529"/>
            </a:xfrm>
            <a:prstGeom prst="round2DiagRect">
              <a:avLst>
                <a:gd name="adj1" fmla="val 40054"/>
                <a:gd name="adj2" fmla="val 0"/>
              </a:avLst>
            </a:prstGeom>
            <a:solidFill>
              <a:srgbClr val="6DB33F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容器</a:t>
              </a:r>
            </a:p>
          </p:txBody>
        </p:sp>
      </p:grpSp>
      <p:sp>
        <p:nvSpPr>
          <p:cNvPr id="11" name="流程图: 文档 10">
            <a:extLst>
              <a:ext uri="{FF2B5EF4-FFF2-40B4-BE49-F238E27FC236}">
                <a16:creationId xmlns:a16="http://schemas.microsoft.com/office/drawing/2014/main" id="{24535198-8400-ACCA-6067-84675ECEF4C9}"/>
              </a:ext>
            </a:extLst>
          </p:cNvPr>
          <p:cNvSpPr/>
          <p:nvPr/>
        </p:nvSpPr>
        <p:spPr>
          <a:xfrm>
            <a:off x="7915835" y="5582344"/>
            <a:ext cx="519953" cy="466428"/>
          </a:xfrm>
          <a:prstGeom prst="flowChartDocumen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1</a:t>
            </a:r>
            <a:endParaRPr lang="zh-CN" altLang="en-US" sz="16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流程图: 文档 11">
            <a:extLst>
              <a:ext uri="{FF2B5EF4-FFF2-40B4-BE49-F238E27FC236}">
                <a16:creationId xmlns:a16="http://schemas.microsoft.com/office/drawing/2014/main" id="{3F0E4B18-E385-C1F5-43EC-C64941AF35DD}"/>
              </a:ext>
            </a:extLst>
          </p:cNvPr>
          <p:cNvSpPr/>
          <p:nvPr/>
        </p:nvSpPr>
        <p:spPr>
          <a:xfrm rot="16200000">
            <a:off x="2817159" y="3968267"/>
            <a:ext cx="1281953" cy="3805519"/>
          </a:xfrm>
          <a:prstGeom prst="flowChartDocument">
            <a:avLst/>
          </a:prstGeom>
          <a:solidFill>
            <a:srgbClr val="EB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卷形: 水平 12">
            <a:extLst>
              <a:ext uri="{FF2B5EF4-FFF2-40B4-BE49-F238E27FC236}">
                <a16:creationId xmlns:a16="http://schemas.microsoft.com/office/drawing/2014/main" id="{0E732CA9-C360-84FE-5AD8-706DF62EB115}"/>
              </a:ext>
            </a:extLst>
          </p:cNvPr>
          <p:cNvSpPr/>
          <p:nvPr/>
        </p:nvSpPr>
        <p:spPr>
          <a:xfrm>
            <a:off x="2359697" y="5674916"/>
            <a:ext cx="1127574" cy="423793"/>
          </a:xfrm>
          <a:prstGeom prst="horizontalScroll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UserService</a:t>
            </a:r>
            <a:endParaRPr lang="zh-CN" altLang="en-US" sz="10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4" name="!!直接箭头连接符 34">
            <a:extLst>
              <a:ext uri="{FF2B5EF4-FFF2-40B4-BE49-F238E27FC236}">
                <a16:creationId xmlns:a16="http://schemas.microsoft.com/office/drawing/2014/main" id="{7093D18C-91B4-5774-6FBB-EE1F8A180233}"/>
              </a:ext>
            </a:extLst>
          </p:cNvPr>
          <p:cNvCxnSpPr>
            <a:cxnSpLocks/>
          </p:cNvCxnSpPr>
          <p:nvPr/>
        </p:nvCxnSpPr>
        <p:spPr>
          <a:xfrm flipH="1">
            <a:off x="5208494" y="5855768"/>
            <a:ext cx="1519966" cy="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文档 14">
            <a:extLst>
              <a:ext uri="{FF2B5EF4-FFF2-40B4-BE49-F238E27FC236}">
                <a16:creationId xmlns:a16="http://schemas.microsoft.com/office/drawing/2014/main" id="{1CD4F1A7-D3E8-4418-6231-E181FC3046FE}"/>
              </a:ext>
            </a:extLst>
          </p:cNvPr>
          <p:cNvSpPr/>
          <p:nvPr/>
        </p:nvSpPr>
        <p:spPr>
          <a:xfrm>
            <a:off x="7915834" y="5582344"/>
            <a:ext cx="519953" cy="466428"/>
          </a:xfrm>
          <a:prstGeom prst="flowChartDocumen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1</a:t>
            </a:r>
            <a:endParaRPr lang="zh-CN" altLang="en-US" sz="16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流程图: 文档 15">
            <a:extLst>
              <a:ext uri="{FF2B5EF4-FFF2-40B4-BE49-F238E27FC236}">
                <a16:creationId xmlns:a16="http://schemas.microsoft.com/office/drawing/2014/main" id="{E1FB82B4-B979-E9A8-5E79-1BCBCD5AA0DD}"/>
              </a:ext>
            </a:extLst>
          </p:cNvPr>
          <p:cNvSpPr/>
          <p:nvPr/>
        </p:nvSpPr>
        <p:spPr>
          <a:xfrm>
            <a:off x="8767482" y="5579359"/>
            <a:ext cx="519953" cy="466428"/>
          </a:xfrm>
          <a:prstGeom prst="flowChartDocumen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2</a:t>
            </a:r>
            <a:endParaRPr lang="zh-CN" altLang="en-US" sz="16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流程图: 文档 16">
            <a:extLst>
              <a:ext uri="{FF2B5EF4-FFF2-40B4-BE49-F238E27FC236}">
                <a16:creationId xmlns:a16="http://schemas.microsoft.com/office/drawing/2014/main" id="{7B6E1390-83F6-8C5D-705D-D0B2B8857BAF}"/>
              </a:ext>
            </a:extLst>
          </p:cNvPr>
          <p:cNvSpPr/>
          <p:nvPr/>
        </p:nvSpPr>
        <p:spPr>
          <a:xfrm>
            <a:off x="8767482" y="5579359"/>
            <a:ext cx="519953" cy="466428"/>
          </a:xfrm>
          <a:prstGeom prst="flowChartDocumen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2</a:t>
            </a:r>
            <a:endParaRPr lang="zh-CN" altLang="en-US" sz="16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9B1A82-DE98-4F0A-FF95-1502C405EB33}"/>
              </a:ext>
            </a:extLst>
          </p:cNvPr>
          <p:cNvSpPr txBox="1"/>
          <p:nvPr/>
        </p:nvSpPr>
        <p:spPr>
          <a:xfrm>
            <a:off x="8875059" y="4549894"/>
            <a:ext cx="1425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控制反转</a:t>
            </a:r>
            <a:endParaRPr lang="zh-CN" altLang="en-US" sz="2400" dirty="0">
              <a:solidFill>
                <a:srgbClr val="00B05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D1585CF-3F36-6210-4976-B4F191BF0C5C}"/>
              </a:ext>
            </a:extLst>
          </p:cNvPr>
          <p:cNvSpPr txBox="1"/>
          <p:nvPr/>
        </p:nvSpPr>
        <p:spPr>
          <a:xfrm>
            <a:off x="5386505" y="5409361"/>
            <a:ext cx="1425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依赖注入</a:t>
            </a:r>
            <a:endParaRPr lang="zh-CN" altLang="en-US" sz="2400" dirty="0">
              <a:solidFill>
                <a:srgbClr val="00B05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CF1FFA1-ADEB-0873-83BF-7CC41AEBEA5A}"/>
              </a:ext>
            </a:extLst>
          </p:cNvPr>
          <p:cNvSpPr txBox="1"/>
          <p:nvPr/>
        </p:nvSpPr>
        <p:spPr>
          <a:xfrm>
            <a:off x="5863476" y="5804269"/>
            <a:ext cx="421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？</a:t>
            </a:r>
            <a:endParaRPr lang="zh-CN" altLang="en-US" sz="2400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3614BFC-0043-CE24-36DA-5F9909B0B7CD}"/>
              </a:ext>
            </a:extLst>
          </p:cNvPr>
          <p:cNvSpPr/>
          <p:nvPr/>
        </p:nvSpPr>
        <p:spPr>
          <a:xfrm>
            <a:off x="7636606" y="1097686"/>
            <a:ext cx="1181639" cy="209144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2" name="!!直接箭头连接符 29">
            <a:extLst>
              <a:ext uri="{FF2B5EF4-FFF2-40B4-BE49-F238E27FC236}">
                <a16:creationId xmlns:a16="http://schemas.microsoft.com/office/drawing/2014/main" id="{648E2A1F-969D-4988-0713-93EA8A88C3C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8227426" y="1306830"/>
            <a:ext cx="0" cy="3836507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359C90E1-7AA8-F2D7-004A-2A2FC18BF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417" y="1643906"/>
            <a:ext cx="2057088" cy="27136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61D5695-DADB-5760-FC88-A4DB07099814}"/>
              </a:ext>
            </a:extLst>
          </p:cNvPr>
          <p:cNvSpPr txBox="1"/>
          <p:nvPr/>
        </p:nvSpPr>
        <p:spPr>
          <a:xfrm>
            <a:off x="8606115" y="4549894"/>
            <a:ext cx="421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？</a:t>
            </a:r>
            <a:endParaRPr lang="zh-CN" altLang="en-US" sz="2400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8851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0.34974 0.01319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87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0.0319 0.07431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370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88000" y="88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0.03073 0.03773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" y="1875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0.41953 0.01111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7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  <p:bldP spid="15" grpId="0" animBg="1"/>
      <p:bldP spid="15" grpId="1" animBg="1"/>
      <p:bldP spid="15" grpId="2" animBg="1"/>
      <p:bldP spid="16" grpId="0" animBg="1"/>
      <p:bldP spid="17" grpId="0" animBg="1"/>
      <p:bldP spid="17" grpId="1" animBg="1"/>
      <p:bldP spid="18" grpId="0"/>
      <p:bldP spid="19" grpId="0"/>
      <p:bldP spid="20" grpId="0"/>
      <p:bldP spid="21" grpId="0" animBg="1"/>
      <p:bldP spid="21" grpId="1" animBg="1"/>
      <p:bldP spid="2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02B31D-C72F-7ACF-E03C-251671D8C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677" y="5130800"/>
            <a:ext cx="11087483" cy="1239520"/>
          </a:xfrm>
        </p:spPr>
        <p:txBody>
          <a:bodyPr/>
          <a:lstStyle/>
          <a:p>
            <a:pPr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控制反转：</a:t>
            </a:r>
            <a:r>
              <a:rPr lang="en-US" altLang="zh-CN" sz="1400" b="1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altLang="zh-CN" sz="14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nversion </a:t>
            </a:r>
            <a:r>
              <a:rPr lang="en-US" altLang="zh-CN" sz="14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O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 </a:t>
            </a:r>
            <a:r>
              <a:rPr lang="en-US" altLang="zh-CN" sz="14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ontrol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，简称</a:t>
            </a:r>
            <a:r>
              <a:rPr lang="en-US" altLang="zh-CN" sz="14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IOC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。</a:t>
            </a:r>
            <a:r>
              <a:rPr kumimoji="1"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对象的创建控制权由程序自身转移到外部（容器），这种思想称为控制反转。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依赖注入：</a:t>
            </a:r>
            <a:r>
              <a:rPr lang="en-US" altLang="zh-CN" sz="1400" b="1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altLang="zh-CN" sz="14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ependency </a:t>
            </a:r>
            <a:r>
              <a:rPr lang="en-US" altLang="zh-CN" sz="14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I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njection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，简称</a:t>
            </a:r>
            <a:r>
              <a:rPr lang="en-US" altLang="zh-CN" sz="14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DI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。容器为应用程序提供运行时，所依赖的资源，称之为依赖注入。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Bean</a:t>
            </a:r>
            <a:r>
              <a:rPr lang="zh-CN" altLang="en-US" sz="1400" b="1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对象：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IOC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容器中创建、管理的对象，称之为</a:t>
            </a:r>
            <a:r>
              <a:rPr lang="en-US" altLang="zh-CN" sz="14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Bean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88B3783-FA51-DE0E-81FF-F0C3B77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分层解耦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CDB7500-778B-6411-E1E7-CE398A132967}"/>
              </a:ext>
            </a:extLst>
          </p:cNvPr>
          <p:cNvSpPr/>
          <p:nvPr/>
        </p:nvSpPr>
        <p:spPr>
          <a:xfrm>
            <a:off x="735256" y="1072383"/>
            <a:ext cx="10318376" cy="3608838"/>
          </a:xfrm>
          <a:prstGeom prst="roundRect">
            <a:avLst>
              <a:gd name="adj" fmla="val 3339"/>
            </a:avLst>
          </a:prstGeom>
          <a:solidFill>
            <a:schemeClr val="bg1">
              <a:lumMod val="85000"/>
              <a:alpha val="7843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CF7EFF-1688-5760-879F-03FF95677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21"/>
          <a:stretch/>
        </p:blipFill>
        <p:spPr>
          <a:xfrm>
            <a:off x="1012523" y="1190444"/>
            <a:ext cx="3973621" cy="1533208"/>
          </a:xfrm>
          <a:prstGeom prst="flowChartDocumen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4DCDD64-DBCE-A270-3E04-967D11257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1" r="15393" b="43457"/>
          <a:stretch/>
        </p:blipFill>
        <p:spPr>
          <a:xfrm>
            <a:off x="5897957" y="1190444"/>
            <a:ext cx="3916506" cy="1683563"/>
          </a:xfrm>
          <a:prstGeom prst="flowChartDocumen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AAB907-5366-BD00-C271-6AE4BD9A01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3843" b="42548"/>
          <a:stretch/>
        </p:blipFill>
        <p:spPr>
          <a:xfrm>
            <a:off x="6223174" y="1478650"/>
            <a:ext cx="3916506" cy="1694005"/>
          </a:xfrm>
          <a:prstGeom prst="flowChartDocumen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A3B0999-87C1-79BD-CA8C-7404E10C6EEA}"/>
              </a:ext>
            </a:extLst>
          </p:cNvPr>
          <p:cNvGrpSpPr/>
          <p:nvPr/>
        </p:nvGrpSpPr>
        <p:grpSpPr>
          <a:xfrm>
            <a:off x="6029736" y="3760678"/>
            <a:ext cx="3717704" cy="787392"/>
            <a:chOff x="6831106" y="5223756"/>
            <a:chExt cx="4650292" cy="1264023"/>
          </a:xfrm>
        </p:grpSpPr>
        <p:sp>
          <p:nvSpPr>
            <p:cNvPr id="9" name="矩形: 对角圆角 8">
              <a:extLst>
                <a:ext uri="{FF2B5EF4-FFF2-40B4-BE49-F238E27FC236}">
                  <a16:creationId xmlns:a16="http://schemas.microsoft.com/office/drawing/2014/main" id="{9BB19648-AB65-E323-A98E-364A5017CACE}"/>
                </a:ext>
              </a:extLst>
            </p:cNvPr>
            <p:cNvSpPr/>
            <p:nvPr/>
          </p:nvSpPr>
          <p:spPr>
            <a:xfrm>
              <a:off x="6831106" y="5223756"/>
              <a:ext cx="4650292" cy="1264023"/>
            </a:xfrm>
            <a:prstGeom prst="round2DiagRect">
              <a:avLst>
                <a:gd name="adj1" fmla="val 13452"/>
                <a:gd name="adj2" fmla="val 0"/>
              </a:avLst>
            </a:prstGeom>
            <a:solidFill>
              <a:srgbClr val="80E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0" name="矩形: 对角圆角 9">
              <a:extLst>
                <a:ext uri="{FF2B5EF4-FFF2-40B4-BE49-F238E27FC236}">
                  <a16:creationId xmlns:a16="http://schemas.microsoft.com/office/drawing/2014/main" id="{7045044C-E055-9FB8-47A6-CB8DFEE6FAB1}"/>
                </a:ext>
              </a:extLst>
            </p:cNvPr>
            <p:cNvSpPr/>
            <p:nvPr/>
          </p:nvSpPr>
          <p:spPr>
            <a:xfrm>
              <a:off x="10442765" y="6140285"/>
              <a:ext cx="1029668" cy="338529"/>
            </a:xfrm>
            <a:prstGeom prst="round2DiagRect">
              <a:avLst>
                <a:gd name="adj1" fmla="val 40054"/>
                <a:gd name="adj2" fmla="val 0"/>
              </a:avLst>
            </a:prstGeom>
            <a:solidFill>
              <a:srgbClr val="6DB33F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容器</a:t>
              </a:r>
            </a:p>
          </p:txBody>
        </p:sp>
      </p:grpSp>
      <p:sp>
        <p:nvSpPr>
          <p:cNvPr id="12" name="流程图: 文档 11">
            <a:extLst>
              <a:ext uri="{FF2B5EF4-FFF2-40B4-BE49-F238E27FC236}">
                <a16:creationId xmlns:a16="http://schemas.microsoft.com/office/drawing/2014/main" id="{D2F44C1E-618D-E3B6-5B9E-DAA6477FF520}"/>
              </a:ext>
            </a:extLst>
          </p:cNvPr>
          <p:cNvSpPr/>
          <p:nvPr/>
        </p:nvSpPr>
        <p:spPr>
          <a:xfrm rot="16200000">
            <a:off x="2933914" y="2642706"/>
            <a:ext cx="798561" cy="3042345"/>
          </a:xfrm>
          <a:prstGeom prst="flowChartDocument">
            <a:avLst/>
          </a:prstGeom>
          <a:solidFill>
            <a:srgbClr val="EB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卷形: 水平 12">
            <a:extLst>
              <a:ext uri="{FF2B5EF4-FFF2-40B4-BE49-F238E27FC236}">
                <a16:creationId xmlns:a16="http://schemas.microsoft.com/office/drawing/2014/main" id="{4942220E-0A2D-7FF6-CF9C-C80CFEAADE52}"/>
              </a:ext>
            </a:extLst>
          </p:cNvPr>
          <p:cNvSpPr/>
          <p:nvPr/>
        </p:nvSpPr>
        <p:spPr>
          <a:xfrm>
            <a:off x="2455041" y="4041716"/>
            <a:ext cx="901446" cy="263991"/>
          </a:xfrm>
          <a:prstGeom prst="horizontalScroll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UserService</a:t>
            </a:r>
            <a:endParaRPr lang="zh-CN" altLang="en-US" sz="7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4" name="!!直接箭头连接符 34">
            <a:extLst>
              <a:ext uri="{FF2B5EF4-FFF2-40B4-BE49-F238E27FC236}">
                <a16:creationId xmlns:a16="http://schemas.microsoft.com/office/drawing/2014/main" id="{ABDA2DED-D546-690E-A613-8BBB1DC57827}"/>
              </a:ext>
            </a:extLst>
          </p:cNvPr>
          <p:cNvCxnSpPr>
            <a:cxnSpLocks/>
          </p:cNvCxnSpPr>
          <p:nvPr/>
        </p:nvCxnSpPr>
        <p:spPr>
          <a:xfrm flipH="1">
            <a:off x="4732529" y="4154374"/>
            <a:ext cx="1215146" cy="0"/>
          </a:xfrm>
          <a:prstGeom prst="straightConnector1">
            <a:avLst/>
          </a:prstGeom>
          <a:ln w="12700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流程图: 文档 15">
            <a:extLst>
              <a:ext uri="{FF2B5EF4-FFF2-40B4-BE49-F238E27FC236}">
                <a16:creationId xmlns:a16="http://schemas.microsoft.com/office/drawing/2014/main" id="{099F7942-0A17-B790-E254-53E28A7ACD09}"/>
              </a:ext>
            </a:extLst>
          </p:cNvPr>
          <p:cNvSpPr/>
          <p:nvPr/>
        </p:nvSpPr>
        <p:spPr>
          <a:xfrm>
            <a:off x="7577783" y="3982192"/>
            <a:ext cx="415680" cy="290550"/>
          </a:xfrm>
          <a:prstGeom prst="flowChartDocumen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2</a:t>
            </a:r>
            <a:endParaRPr lang="zh-CN" altLang="en-US" sz="11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流程图: 文档 16">
            <a:extLst>
              <a:ext uri="{FF2B5EF4-FFF2-40B4-BE49-F238E27FC236}">
                <a16:creationId xmlns:a16="http://schemas.microsoft.com/office/drawing/2014/main" id="{6A372EFE-A178-2215-1FFB-B28BAD432FF5}"/>
              </a:ext>
            </a:extLst>
          </p:cNvPr>
          <p:cNvSpPr/>
          <p:nvPr/>
        </p:nvSpPr>
        <p:spPr>
          <a:xfrm>
            <a:off x="3468099" y="4041716"/>
            <a:ext cx="415680" cy="290550"/>
          </a:xfrm>
          <a:prstGeom prst="flowChartDocumen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2</a:t>
            </a:r>
            <a:endParaRPr lang="zh-CN" altLang="en-US" sz="11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7EE0DC8-3AE1-9F5A-EA63-EFE5A01AB236}"/>
              </a:ext>
            </a:extLst>
          </p:cNvPr>
          <p:cNvSpPr txBox="1"/>
          <p:nvPr/>
        </p:nvSpPr>
        <p:spPr>
          <a:xfrm>
            <a:off x="7663786" y="3340912"/>
            <a:ext cx="1139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控制反转</a:t>
            </a:r>
            <a:endParaRPr lang="zh-CN" altLang="en-US" sz="1600" dirty="0">
              <a:solidFill>
                <a:srgbClr val="00B05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93B23D7-E8E4-26C8-BBF5-AF2D63DF12D0}"/>
              </a:ext>
            </a:extLst>
          </p:cNvPr>
          <p:cNvSpPr txBox="1"/>
          <p:nvPr/>
        </p:nvSpPr>
        <p:spPr>
          <a:xfrm>
            <a:off x="4874841" y="3876296"/>
            <a:ext cx="1139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依赖注入</a:t>
            </a:r>
            <a:endParaRPr lang="zh-CN" altLang="en-US" sz="1600" dirty="0">
              <a:solidFill>
                <a:srgbClr val="00B05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CF5212E-F438-4989-82AA-6C3592B1115E}"/>
              </a:ext>
            </a:extLst>
          </p:cNvPr>
          <p:cNvSpPr txBox="1"/>
          <p:nvPr/>
        </p:nvSpPr>
        <p:spPr>
          <a:xfrm>
            <a:off x="5256158" y="4122294"/>
            <a:ext cx="336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？</a:t>
            </a:r>
            <a:endParaRPr lang="zh-CN" altLang="en-US" sz="1600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3CD7C0C9-E9BC-54F3-95AB-215D50A82696}"/>
              </a:ext>
            </a:extLst>
          </p:cNvPr>
          <p:cNvSpPr/>
          <p:nvPr/>
        </p:nvSpPr>
        <p:spPr>
          <a:xfrm>
            <a:off x="6976443" y="1504335"/>
            <a:ext cx="944668" cy="130281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2" name="!!直接箭头连接符 29">
            <a:extLst>
              <a:ext uri="{FF2B5EF4-FFF2-40B4-BE49-F238E27FC236}">
                <a16:creationId xmlns:a16="http://schemas.microsoft.com/office/drawing/2014/main" id="{788024DA-2338-6FC4-18C4-647AEFE22AC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7448777" y="1634616"/>
            <a:ext cx="1" cy="2126062"/>
          </a:xfrm>
          <a:prstGeom prst="straightConnector1">
            <a:avLst/>
          </a:prstGeom>
          <a:ln w="12700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CCCED05E-3E80-C241-D6C1-46CBDE9F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441" y="1530699"/>
            <a:ext cx="1644551" cy="1690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9B0C6BE-CE79-AA75-EC1A-609087978D4C}"/>
              </a:ext>
            </a:extLst>
          </p:cNvPr>
          <p:cNvSpPr txBox="1"/>
          <p:nvPr/>
        </p:nvSpPr>
        <p:spPr>
          <a:xfrm>
            <a:off x="7448777" y="3340912"/>
            <a:ext cx="336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？</a:t>
            </a:r>
            <a:endParaRPr lang="zh-CN" altLang="en-US" sz="1600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2963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69C52D0-569B-EC72-9BAB-015909748F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3735" y="1359878"/>
            <a:ext cx="7619465" cy="396239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/>
              <a:t>实现分层解耦的思路是什么</a:t>
            </a:r>
            <a:r>
              <a:rPr lang="en-US" altLang="zh-CN" sz="1800"/>
              <a:t>?</a:t>
            </a:r>
          </a:p>
          <a:p>
            <a:pPr marL="720000" lvl="1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/>
              <a:t>将项目中的类交给</a:t>
            </a:r>
            <a:r>
              <a:rPr lang="en-US" altLang="zh-CN" sz="1600"/>
              <a:t>IOC</a:t>
            </a:r>
            <a:r>
              <a:rPr lang="zh-CN" altLang="en-US" sz="1600"/>
              <a:t>容器管理（</a:t>
            </a:r>
            <a:r>
              <a:rPr lang="en-US" altLang="zh-CN" sz="1600"/>
              <a:t>IOC</a:t>
            </a:r>
            <a:r>
              <a:rPr lang="zh-CN" altLang="en-US" sz="1600"/>
              <a:t>，控制反转）</a:t>
            </a:r>
            <a:endParaRPr lang="en-US" altLang="zh-CN" sz="1600"/>
          </a:p>
          <a:p>
            <a:pPr marL="720000" lvl="1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/>
              <a:t>应用程序运行时需要什么对象，直接依赖容器为其提供（</a:t>
            </a:r>
            <a:r>
              <a:rPr lang="en-US" altLang="zh-CN" sz="1600"/>
              <a:t>DI</a:t>
            </a:r>
            <a:r>
              <a:rPr lang="zh-CN" altLang="en-US" sz="1600"/>
              <a:t>，依赖注入）</a:t>
            </a:r>
          </a:p>
        </p:txBody>
      </p:sp>
    </p:spTree>
    <p:extLst>
      <p:ext uri="{BB962C8B-B14F-4D97-AF65-F5344CB8AC3E}">
        <p14:creationId xmlns:p14="http://schemas.microsoft.com/office/powerpoint/2010/main" val="19791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FC7BB13-59E2-4900-7E37-08B94C8B8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106850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262626"/>
                </a:solidFill>
                <a:latin typeface="Fira Code" panose="020B0809050000020004" pitchFamily="49" charset="0"/>
              </a:rPr>
              <a:t>官网：</a:t>
            </a:r>
            <a:r>
              <a:rPr lang="en-US" altLang="zh-CN">
                <a:solidFill>
                  <a:srgbClr val="262626"/>
                </a:solidFill>
                <a:latin typeface="Fira Code" panose="020B0809050000020004" pitchFamily="49" charset="0"/>
                <a:ea typeface="Fira Code" panose="020B0809050000020004" pitchFamily="49" charset="0"/>
                <a:hlinkClick r:id="rId2"/>
              </a:rPr>
              <a:t>spring.io</a:t>
            </a:r>
            <a:endParaRPr lang="zh-CN" altLang="en-US">
              <a:solidFill>
                <a:srgbClr val="262626"/>
              </a:solidFill>
              <a:latin typeface="Fira Code" panose="020B08090500000200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262626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Spring</a:t>
            </a:r>
            <a:r>
              <a:rPr lang="zh-CN" altLang="en-US">
                <a:solidFill>
                  <a:srgbClr val="262626"/>
                </a:solidFill>
                <a:latin typeface="Fira Code" panose="020B0809050000020004" pitchFamily="49" charset="0"/>
              </a:rPr>
              <a:t>发展到今天已经形成了一种开发生态圈，</a:t>
            </a:r>
            <a:r>
              <a:rPr lang="en-US" altLang="zh-CN">
                <a:solidFill>
                  <a:srgbClr val="262626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Spring</a:t>
            </a:r>
            <a:r>
              <a:rPr lang="zh-CN" altLang="en-US">
                <a:solidFill>
                  <a:srgbClr val="262626"/>
                </a:solidFill>
                <a:latin typeface="Fira Code" panose="020B0809050000020004" pitchFamily="49" charset="0"/>
              </a:rPr>
              <a:t>提供了若干个子项目，每个项目用于完成特定的功能。</a:t>
            </a:r>
            <a:endParaRPr lang="en-US" altLang="zh-CN">
              <a:solidFill>
                <a:srgbClr val="262626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763E07E-7C22-9622-2DE2-3F56CD0A7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+mn-ea"/>
              </a:rPr>
              <a:t>Spring</a:t>
            </a:r>
            <a:endParaRPr lang="zh-CN" altLang="en-US">
              <a:ea typeface="+mn-ea"/>
            </a:endParaRPr>
          </a:p>
        </p:txBody>
      </p:sp>
      <p:pic>
        <p:nvPicPr>
          <p:cNvPr id="7" name="!!sf">
            <a:extLst>
              <a:ext uri="{FF2B5EF4-FFF2-40B4-BE49-F238E27FC236}">
                <a16:creationId xmlns:a16="http://schemas.microsoft.com/office/drawing/2014/main" id="{F4E9DDC7-55B1-6BC1-C2EA-F1E409DF7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39" y="2350079"/>
            <a:ext cx="2684034" cy="15311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CED89A-4289-FF94-6DC0-07771F5EA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932" y="2350079"/>
            <a:ext cx="2684035" cy="15406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5A2325-88ED-CD11-6CF6-987A3DBC7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345" y="2350079"/>
            <a:ext cx="2684034" cy="15371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C51A1E-335F-81FC-86B6-A80FAFC19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622" y="4458285"/>
            <a:ext cx="2683345" cy="15273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344994C-6850-3848-7E22-2D6C55FC96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4139" y="4458285"/>
            <a:ext cx="2683345" cy="15364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4541BBC-D896-1804-4F8B-051BF5B532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033" y="4458285"/>
            <a:ext cx="2683346" cy="1527350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70777809-18E4-45FB-F38D-1820FEDB9C9A}"/>
              </a:ext>
            </a:extLst>
          </p:cNvPr>
          <p:cNvSpPr/>
          <p:nvPr/>
        </p:nvSpPr>
        <p:spPr>
          <a:xfrm>
            <a:off x="8578322" y="3691791"/>
            <a:ext cx="3065451" cy="96194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200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Spring</a:t>
            </a:r>
            <a:r>
              <a:rPr lang="zh-CN" altLang="en-US" sz="3200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全家桶</a:t>
            </a:r>
          </a:p>
        </p:txBody>
      </p:sp>
    </p:spTree>
    <p:extLst>
      <p:ext uri="{BB962C8B-B14F-4D97-AF65-F5344CB8AC3E}">
        <p14:creationId xmlns:p14="http://schemas.microsoft.com/office/powerpoint/2010/main" val="56048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E12240-E61B-A97E-966F-F9CCF93C58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分层解耦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E72093-0159-A5BF-94C5-7FC873BCB9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360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8A49B03-FC3B-BD1A-98F5-20CAA39B0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3306662"/>
            <a:ext cx="3692525" cy="2717620"/>
          </a:xfrm>
        </p:spPr>
        <p:txBody>
          <a:bodyPr/>
          <a:lstStyle/>
          <a:p>
            <a:r>
              <a:rPr lang="zh-CN" altLang="en-US"/>
              <a:t>三层架构</a:t>
            </a:r>
            <a:endParaRPr lang="en-US" altLang="zh-CN"/>
          </a:p>
          <a:p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分层解耦</a:t>
            </a:r>
            <a:endParaRPr lang="en-US" altLang="zh-CN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rgbClr val="C00000"/>
                </a:solidFill>
              </a:rPr>
              <a:t>IOC &amp; DI</a:t>
            </a:r>
            <a:r>
              <a:rPr lang="zh-CN" altLang="en-US">
                <a:solidFill>
                  <a:srgbClr val="C00000"/>
                </a:solidFill>
              </a:rPr>
              <a:t>入门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en-US" altLang="zh-CN"/>
              <a:t>IOC</a:t>
            </a:r>
            <a:r>
              <a:rPr lang="zh-CN" altLang="en-US"/>
              <a:t>详解</a:t>
            </a:r>
            <a:endParaRPr lang="en-US" altLang="zh-CN"/>
          </a:p>
          <a:p>
            <a:r>
              <a:rPr lang="en-US" altLang="zh-CN"/>
              <a:t>DI</a:t>
            </a:r>
            <a:r>
              <a:rPr lang="zh-CN" altLang="en-US"/>
              <a:t>详解</a:t>
            </a:r>
          </a:p>
        </p:txBody>
      </p:sp>
    </p:spTree>
    <p:extLst>
      <p:ext uri="{BB962C8B-B14F-4D97-AF65-F5344CB8AC3E}">
        <p14:creationId xmlns:p14="http://schemas.microsoft.com/office/powerpoint/2010/main" val="17354488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4283720-B1E7-E79A-8D2E-3B80E13AAF57}"/>
              </a:ext>
            </a:extLst>
          </p:cNvPr>
          <p:cNvSpPr/>
          <p:nvPr/>
        </p:nvSpPr>
        <p:spPr>
          <a:xfrm>
            <a:off x="533536" y="817957"/>
            <a:ext cx="8864988" cy="4525007"/>
          </a:xfrm>
          <a:prstGeom prst="roundRect">
            <a:avLst>
              <a:gd name="adj" fmla="val 3339"/>
            </a:avLst>
          </a:prstGeom>
          <a:solidFill>
            <a:schemeClr val="bg1">
              <a:lumMod val="85000"/>
              <a:alpha val="7843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内容占位符 5">
            <a:extLst>
              <a:ext uri="{FF2B5EF4-FFF2-40B4-BE49-F238E27FC236}">
                <a16:creationId xmlns:a16="http://schemas.microsoft.com/office/drawing/2014/main" id="{0302B31D-C72F-7ACF-E03C-251671D8C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59" y="5692562"/>
            <a:ext cx="11060481" cy="94510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/>
              <a:t>将</a:t>
            </a:r>
            <a:r>
              <a:rPr lang="en-US" altLang="zh-CN">
                <a:ea typeface="Fira Code" panose="020B0809050000020004" pitchFamily="49" charset="0"/>
              </a:rPr>
              <a:t>Dao </a:t>
            </a:r>
            <a:r>
              <a:rPr lang="zh-CN" altLang="en-US"/>
              <a:t>及 </a:t>
            </a:r>
            <a:r>
              <a:rPr lang="en-US" altLang="zh-CN">
                <a:ea typeface="Fira Code" panose="020B0809050000020004" pitchFamily="49" charset="0"/>
              </a:rPr>
              <a:t>Service</a:t>
            </a:r>
            <a:r>
              <a:rPr lang="zh-CN" altLang="en-US"/>
              <a:t>层的实现类，交给</a:t>
            </a:r>
            <a:r>
              <a:rPr lang="en-US" altLang="zh-CN">
                <a:ea typeface="Fira Code" panose="020B0809050000020004" pitchFamily="49" charset="0"/>
              </a:rPr>
              <a:t>IOC</a:t>
            </a:r>
            <a:r>
              <a:rPr lang="zh-CN" altLang="en-US"/>
              <a:t>容器管理。</a:t>
            </a:r>
            <a:endParaRPr lang="en-US" altLang="zh-CN">
              <a:ea typeface="Fira Code" panose="020B08090500000200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为</a:t>
            </a:r>
            <a:r>
              <a:rPr lang="en-US" altLang="zh-CN">
                <a:ea typeface="Fira Code" panose="020B0809050000020004" pitchFamily="49" charset="0"/>
              </a:rPr>
              <a:t>Controller </a:t>
            </a:r>
            <a:r>
              <a:rPr lang="zh-CN" altLang="en-US"/>
              <a:t>及 </a:t>
            </a:r>
            <a:r>
              <a:rPr lang="en-US" altLang="zh-CN">
                <a:ea typeface="Fira Code" panose="020B0809050000020004" pitchFamily="49" charset="0"/>
              </a:rPr>
              <a:t>Service</a:t>
            </a:r>
            <a:r>
              <a:rPr lang="zh-CN" altLang="en-US"/>
              <a:t>注入运行时所依赖的对象。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88B3783-FA51-DE0E-81FF-F0C3B77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IOC &amp; DI</a:t>
            </a:r>
            <a:r>
              <a:rPr lang="zh-CN" altLang="en-US"/>
              <a:t>入门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056AA0-07D0-CFC3-47B5-09866CD38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21"/>
          <a:stretch/>
        </p:blipFill>
        <p:spPr>
          <a:xfrm>
            <a:off x="755307" y="923993"/>
            <a:ext cx="3796648" cy="1957376"/>
          </a:xfrm>
          <a:prstGeom prst="flowChartDocumen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094CBC-A990-8B0D-946E-6DB769979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1" r="15393" b="43457"/>
          <a:stretch/>
        </p:blipFill>
        <p:spPr>
          <a:xfrm>
            <a:off x="5423158" y="923993"/>
            <a:ext cx="3742076" cy="2149328"/>
          </a:xfrm>
          <a:prstGeom prst="flowChartDocumen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AB0F1A3-F16F-13FC-CFD0-40E340AA3CE1}"/>
              </a:ext>
            </a:extLst>
          </p:cNvPr>
          <p:cNvGrpSpPr/>
          <p:nvPr/>
        </p:nvGrpSpPr>
        <p:grpSpPr>
          <a:xfrm>
            <a:off x="5549068" y="4205293"/>
            <a:ext cx="3552128" cy="1005227"/>
            <a:chOff x="6831106" y="5223756"/>
            <a:chExt cx="4650292" cy="1264023"/>
          </a:xfrm>
        </p:grpSpPr>
        <p:sp>
          <p:nvSpPr>
            <p:cNvPr id="8" name="矩形: 对角圆角 7">
              <a:extLst>
                <a:ext uri="{FF2B5EF4-FFF2-40B4-BE49-F238E27FC236}">
                  <a16:creationId xmlns:a16="http://schemas.microsoft.com/office/drawing/2014/main" id="{E04BB7DD-4471-C1CC-1296-1CD9B520B5F2}"/>
                </a:ext>
              </a:extLst>
            </p:cNvPr>
            <p:cNvSpPr/>
            <p:nvPr/>
          </p:nvSpPr>
          <p:spPr>
            <a:xfrm>
              <a:off x="6831106" y="5223756"/>
              <a:ext cx="4650292" cy="1264023"/>
            </a:xfrm>
            <a:prstGeom prst="round2DiagRect">
              <a:avLst>
                <a:gd name="adj1" fmla="val 13452"/>
                <a:gd name="adj2" fmla="val 0"/>
              </a:avLst>
            </a:prstGeom>
            <a:solidFill>
              <a:srgbClr val="80E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矩形: 对角圆角 8">
              <a:extLst>
                <a:ext uri="{FF2B5EF4-FFF2-40B4-BE49-F238E27FC236}">
                  <a16:creationId xmlns:a16="http://schemas.microsoft.com/office/drawing/2014/main" id="{2EB2DAF6-508D-8E70-CCB8-8BA4696900CB}"/>
                </a:ext>
              </a:extLst>
            </p:cNvPr>
            <p:cNvSpPr/>
            <p:nvPr/>
          </p:nvSpPr>
          <p:spPr>
            <a:xfrm>
              <a:off x="10442765" y="6140285"/>
              <a:ext cx="1029668" cy="338529"/>
            </a:xfrm>
            <a:prstGeom prst="round2DiagRect">
              <a:avLst>
                <a:gd name="adj1" fmla="val 40054"/>
                <a:gd name="adj2" fmla="val 0"/>
              </a:avLst>
            </a:prstGeom>
            <a:solidFill>
              <a:srgbClr val="6DB33F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容器</a:t>
              </a:r>
            </a:p>
          </p:txBody>
        </p:sp>
      </p:grpSp>
      <p:sp>
        <p:nvSpPr>
          <p:cNvPr id="10" name="流程图: 文档 9">
            <a:extLst>
              <a:ext uri="{FF2B5EF4-FFF2-40B4-BE49-F238E27FC236}">
                <a16:creationId xmlns:a16="http://schemas.microsoft.com/office/drawing/2014/main" id="{3B37AD3C-3DF6-239B-944E-9E5D3302C0F6}"/>
              </a:ext>
            </a:extLst>
          </p:cNvPr>
          <p:cNvSpPr/>
          <p:nvPr/>
        </p:nvSpPr>
        <p:spPr>
          <a:xfrm>
            <a:off x="6377638" y="4490464"/>
            <a:ext cx="397166" cy="370932"/>
          </a:xfrm>
          <a:prstGeom prst="flowChartDocumen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1</a:t>
            </a:r>
            <a:endParaRPr lang="zh-CN" altLang="en-US" sz="12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流程图: 文档 10">
            <a:extLst>
              <a:ext uri="{FF2B5EF4-FFF2-40B4-BE49-F238E27FC236}">
                <a16:creationId xmlns:a16="http://schemas.microsoft.com/office/drawing/2014/main" id="{F1D96A7B-1874-BA35-3CE4-CBA4D7EF66BB}"/>
              </a:ext>
            </a:extLst>
          </p:cNvPr>
          <p:cNvSpPr/>
          <p:nvPr/>
        </p:nvSpPr>
        <p:spPr>
          <a:xfrm rot="16200000">
            <a:off x="2462879" y="3266618"/>
            <a:ext cx="1019486" cy="2906848"/>
          </a:xfrm>
          <a:prstGeom prst="flowChartDocument">
            <a:avLst/>
          </a:prstGeom>
          <a:solidFill>
            <a:srgbClr val="EB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卷形: 水平 11">
            <a:extLst>
              <a:ext uri="{FF2B5EF4-FFF2-40B4-BE49-F238E27FC236}">
                <a16:creationId xmlns:a16="http://schemas.microsoft.com/office/drawing/2014/main" id="{772E8D22-E36A-AB3B-FE2C-F26D27B2781D}"/>
              </a:ext>
            </a:extLst>
          </p:cNvPr>
          <p:cNvSpPr/>
          <p:nvPr/>
        </p:nvSpPr>
        <p:spPr>
          <a:xfrm>
            <a:off x="1983242" y="4564083"/>
            <a:ext cx="1011635" cy="337026"/>
          </a:xfrm>
          <a:prstGeom prst="horizontalScroll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UserService</a:t>
            </a:r>
            <a:endParaRPr lang="zh-CN" altLang="en-US" sz="8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3" name="!!直接箭头连接符 34">
            <a:extLst>
              <a:ext uri="{FF2B5EF4-FFF2-40B4-BE49-F238E27FC236}">
                <a16:creationId xmlns:a16="http://schemas.microsoft.com/office/drawing/2014/main" id="{56C7BCC6-795D-65C1-00D5-EB4855A115EA}"/>
              </a:ext>
            </a:extLst>
          </p:cNvPr>
          <p:cNvCxnSpPr>
            <a:cxnSpLocks/>
          </p:cNvCxnSpPr>
          <p:nvPr/>
        </p:nvCxnSpPr>
        <p:spPr>
          <a:xfrm flipH="1">
            <a:off x="4309634" y="4707907"/>
            <a:ext cx="1161027" cy="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流程图: 文档 13">
            <a:extLst>
              <a:ext uri="{FF2B5EF4-FFF2-40B4-BE49-F238E27FC236}">
                <a16:creationId xmlns:a16="http://schemas.microsoft.com/office/drawing/2014/main" id="{F77B7E25-894B-43BB-F141-5C9B98CF1E89}"/>
              </a:ext>
            </a:extLst>
          </p:cNvPr>
          <p:cNvSpPr/>
          <p:nvPr/>
        </p:nvSpPr>
        <p:spPr>
          <a:xfrm>
            <a:off x="6377638" y="4490464"/>
            <a:ext cx="397166" cy="370932"/>
          </a:xfrm>
          <a:prstGeom prst="flowChartDocumen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1</a:t>
            </a:r>
            <a:endParaRPr lang="zh-CN" altLang="en-US" sz="12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流程图: 文档 14">
            <a:extLst>
              <a:ext uri="{FF2B5EF4-FFF2-40B4-BE49-F238E27FC236}">
                <a16:creationId xmlns:a16="http://schemas.microsoft.com/office/drawing/2014/main" id="{BCDA2ECE-4102-F9EE-9E75-946AFEFCF505}"/>
              </a:ext>
            </a:extLst>
          </p:cNvPr>
          <p:cNvSpPr/>
          <p:nvPr/>
        </p:nvSpPr>
        <p:spPr>
          <a:xfrm>
            <a:off x="7028170" y="4488090"/>
            <a:ext cx="397166" cy="370932"/>
          </a:xfrm>
          <a:prstGeom prst="flowChartDocumen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2</a:t>
            </a:r>
            <a:endParaRPr lang="zh-CN" altLang="en-US" sz="12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流程图: 文档 15">
            <a:extLst>
              <a:ext uri="{FF2B5EF4-FFF2-40B4-BE49-F238E27FC236}">
                <a16:creationId xmlns:a16="http://schemas.microsoft.com/office/drawing/2014/main" id="{1F817C7E-2A61-793B-01DB-64EC5393CB2D}"/>
              </a:ext>
            </a:extLst>
          </p:cNvPr>
          <p:cNvSpPr/>
          <p:nvPr/>
        </p:nvSpPr>
        <p:spPr>
          <a:xfrm>
            <a:off x="7028170" y="4488090"/>
            <a:ext cx="397166" cy="370932"/>
          </a:xfrm>
          <a:prstGeom prst="flowChartDocumen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2</a:t>
            </a:r>
            <a:endParaRPr lang="zh-CN" altLang="en-US" sz="12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1B7797-41B3-79F4-9D97-28A3CD0E4CA4}"/>
              </a:ext>
            </a:extLst>
          </p:cNvPr>
          <p:cNvSpPr txBox="1"/>
          <p:nvPr/>
        </p:nvSpPr>
        <p:spPr>
          <a:xfrm>
            <a:off x="6590109" y="3422664"/>
            <a:ext cx="1326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控制反转</a:t>
            </a:r>
            <a:endParaRPr lang="zh-CN" altLang="en-US" dirty="0">
              <a:solidFill>
                <a:srgbClr val="00B05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FEBD934-EDAD-266B-5EED-2CCCFA38B41D}"/>
              </a:ext>
            </a:extLst>
          </p:cNvPr>
          <p:cNvSpPr txBox="1"/>
          <p:nvPr/>
        </p:nvSpPr>
        <p:spPr>
          <a:xfrm>
            <a:off x="4447812" y="4338575"/>
            <a:ext cx="117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依赖注入</a:t>
            </a:r>
            <a:endParaRPr lang="zh-CN" altLang="en-US" dirty="0">
              <a:solidFill>
                <a:srgbClr val="00B05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31834FB-2DBD-0D27-658B-F8828D174B98}"/>
              </a:ext>
            </a:extLst>
          </p:cNvPr>
          <p:cNvSpPr/>
          <p:nvPr/>
        </p:nvSpPr>
        <p:spPr>
          <a:xfrm>
            <a:off x="6164349" y="923994"/>
            <a:ext cx="902596" cy="166324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1" name="!!直接箭头连接符 29">
            <a:extLst>
              <a:ext uri="{FF2B5EF4-FFF2-40B4-BE49-F238E27FC236}">
                <a16:creationId xmlns:a16="http://schemas.microsoft.com/office/drawing/2014/main" id="{F5D7728C-D5AB-8C18-5347-CE582A13984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615647" y="1090318"/>
            <a:ext cx="0" cy="3051022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28FE82BF-02C7-CD03-C40A-47BC34518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283" y="1358381"/>
            <a:ext cx="1571308" cy="21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8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88B96D-55D3-DF27-B80B-F5C246EB4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IOC &amp; DI</a:t>
            </a:r>
            <a:r>
              <a:rPr lang="zh-CN" altLang="en-US"/>
              <a:t>入门</a:t>
            </a:r>
          </a:p>
        </p:txBody>
      </p:sp>
      <p:sp>
        <p:nvSpPr>
          <p:cNvPr id="3" name="!!内容占位符 5">
            <a:extLst>
              <a:ext uri="{FF2B5EF4-FFF2-40B4-BE49-F238E27FC236}">
                <a16:creationId xmlns:a16="http://schemas.microsoft.com/office/drawing/2014/main" id="{E4BF17D7-D626-2387-9949-2E96D4240E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851" y="1030596"/>
            <a:ext cx="9567863" cy="71643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/>
              <a:t>将</a:t>
            </a:r>
            <a:r>
              <a:rPr lang="en-US" altLang="zh-CN">
                <a:ea typeface="Fira Code" panose="020B0809050000020004" pitchFamily="49" charset="0"/>
              </a:rPr>
              <a:t>Dao </a:t>
            </a:r>
            <a:r>
              <a:rPr lang="zh-CN" altLang="en-US"/>
              <a:t>及 </a:t>
            </a:r>
            <a:r>
              <a:rPr lang="en-US" altLang="zh-CN">
                <a:ea typeface="Fira Code" panose="020B0809050000020004" pitchFamily="49" charset="0"/>
              </a:rPr>
              <a:t>Service</a:t>
            </a:r>
            <a:r>
              <a:rPr lang="zh-CN" altLang="en-US"/>
              <a:t>层的实现类，交给</a:t>
            </a:r>
            <a:r>
              <a:rPr lang="en-US" altLang="zh-CN">
                <a:ea typeface="Fira Code" panose="020B0809050000020004" pitchFamily="49" charset="0"/>
              </a:rPr>
              <a:t>IOC</a:t>
            </a:r>
            <a:r>
              <a:rPr lang="zh-CN" altLang="en-US"/>
              <a:t>容器管理。</a:t>
            </a:r>
            <a:endParaRPr lang="en-US" altLang="zh-CN">
              <a:ea typeface="Fira Code" panose="020B08090500000200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为</a:t>
            </a:r>
            <a:r>
              <a:rPr lang="en-US" altLang="zh-CN">
                <a:ea typeface="Fira Code" panose="020B0809050000020004" pitchFamily="49" charset="0"/>
              </a:rPr>
              <a:t>Controller </a:t>
            </a:r>
            <a:r>
              <a:rPr lang="zh-CN" altLang="en-US"/>
              <a:t>及 </a:t>
            </a:r>
            <a:r>
              <a:rPr lang="en-US" altLang="zh-CN">
                <a:ea typeface="Fira Code" panose="020B0809050000020004" pitchFamily="49" charset="0"/>
              </a:rPr>
              <a:t>Service</a:t>
            </a:r>
            <a:r>
              <a:rPr lang="zh-CN" altLang="en-US"/>
              <a:t>注入运行时所依赖的对象。</a:t>
            </a:r>
          </a:p>
        </p:txBody>
      </p:sp>
      <p:grpSp>
        <p:nvGrpSpPr>
          <p:cNvPr id="4" name="组合 2">
            <a:extLst>
              <a:ext uri="{FF2B5EF4-FFF2-40B4-BE49-F238E27FC236}">
                <a16:creationId xmlns:a16="http://schemas.microsoft.com/office/drawing/2014/main" id="{DAC23221-ECD9-3627-7824-4285CF3C150B}"/>
              </a:ext>
            </a:extLst>
          </p:cNvPr>
          <p:cNvGrpSpPr/>
          <p:nvPr/>
        </p:nvGrpSpPr>
        <p:grpSpPr>
          <a:xfrm>
            <a:off x="817670" y="4653223"/>
            <a:ext cx="10814238" cy="2174297"/>
            <a:chOff x="2297721" y="3660322"/>
            <a:chExt cx="11915284" cy="2100317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D0B09B53-2CC3-539B-44A5-C2D1247BCBF5}"/>
                </a:ext>
              </a:extLst>
            </p:cNvPr>
            <p:cNvSpPr/>
            <p:nvPr/>
          </p:nvSpPr>
          <p:spPr>
            <a:xfrm>
              <a:off x="2297727" y="3660324"/>
              <a:ext cx="11915278" cy="2100315"/>
            </a:xfrm>
            <a:prstGeom prst="roundRect">
              <a:avLst>
                <a:gd name="adj" fmla="val 3789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AB9930"/>
                  </a:solidFill>
                  <a:effectLst/>
                </a:rPr>
                <a:t>@Component</a:t>
              </a: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public class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UserDaoImpl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implements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UserDao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{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</a:rPr>
                <a:t>@Override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</a:rPr>
                <a:t>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public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List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&lt;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String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627A"/>
                  </a:solidFill>
                  <a:effectLst/>
                </a:rPr>
                <a:t>list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() {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  <a:t>    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InputStream in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this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.getClass().getClassLoader().getResourceAsStream(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"user.txt"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return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IoUtil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readLines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in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,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StandardCharsets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</a:t>
              </a:r>
              <a:r>
                <a:rPr kumimoji="0" lang="zh-CN" altLang="zh-CN" sz="1200" b="0" i="1" u="none" strike="noStrike" cap="none" normalizeH="0" baseline="0">
                  <a:ln>
                    <a:noFill/>
                  </a:ln>
                  <a:solidFill>
                    <a:srgbClr val="871094"/>
                  </a:solidFill>
                  <a:effectLst/>
                </a:rPr>
                <a:t>UTF_8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,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new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ArrayList&lt;&gt;())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;</a:t>
              </a: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200">
                  <a:solidFill>
                    <a:srgbClr val="080808"/>
                  </a:solidFill>
                </a:rPr>
                <a:t>    }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D9CA66D7-DE8E-7DDF-968D-8FF0C6495F31}"/>
                </a:ext>
              </a:extLst>
            </p:cNvPr>
            <p:cNvSpPr/>
            <p:nvPr/>
          </p:nvSpPr>
          <p:spPr>
            <a:xfrm>
              <a:off x="2297721" y="3660322"/>
              <a:ext cx="11915277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>
                  <a:solidFill>
                    <a:schemeClr val="bg1"/>
                  </a:solidFill>
                  <a:latin typeface="Fira Code" panose="020B0809050000020004" pitchFamily="49" charset="0"/>
                </a:rPr>
                <a:t>UserDaoImpl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EA1233E-1DD4-1C55-48F4-8B2866B5DF62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723220C-5956-9948-C8B5-94198C8439E8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61E94BA-5523-DC48-1670-84B077CD4DAC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2">
            <a:extLst>
              <a:ext uri="{FF2B5EF4-FFF2-40B4-BE49-F238E27FC236}">
                <a16:creationId xmlns:a16="http://schemas.microsoft.com/office/drawing/2014/main" id="{01A475A6-2DB4-0204-B41C-47DC4E17CD68}"/>
              </a:ext>
            </a:extLst>
          </p:cNvPr>
          <p:cNvGrpSpPr/>
          <p:nvPr/>
        </p:nvGrpSpPr>
        <p:grpSpPr>
          <a:xfrm>
            <a:off x="6008131" y="1819640"/>
            <a:ext cx="5623771" cy="2687581"/>
            <a:chOff x="2297721" y="3660322"/>
            <a:chExt cx="5841406" cy="2667834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27C986E-D941-762E-9F21-25D37027372D}"/>
                </a:ext>
              </a:extLst>
            </p:cNvPr>
            <p:cNvSpPr/>
            <p:nvPr/>
          </p:nvSpPr>
          <p:spPr>
            <a:xfrm>
              <a:off x="2297728" y="3660325"/>
              <a:ext cx="5841399" cy="2667831"/>
            </a:xfrm>
            <a:prstGeom prst="roundRect">
              <a:avLst>
                <a:gd name="adj" fmla="val 2471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AB9930"/>
                  </a:solidFill>
                  <a:effectLst/>
                </a:rPr>
                <a:t>@Component</a:t>
              </a: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public class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UserServiceImpl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implements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UserService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{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AB9930"/>
                  </a:solidFill>
                  <a:effectLst/>
                </a:rPr>
                <a:t>@Autowired</a:t>
              </a: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200">
                  <a:solidFill>
                    <a:srgbClr val="080808"/>
                  </a:solidFill>
                </a:rPr>
                <a:t>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private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UserDao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71094"/>
                  </a:solidFill>
                  <a:effectLst/>
                </a:rPr>
                <a:t>userDao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</a:rPr>
                <a:t>@Override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</a:rPr>
                <a:t>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public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List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&lt;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User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627A"/>
                  </a:solidFill>
                  <a:effectLst/>
                </a:rPr>
                <a:t>list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() {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</a:rPr>
                <a:t>//1.调用dao获取数据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  <a:t>    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List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&lt;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String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lines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71094"/>
                  </a:solidFill>
                  <a:effectLst/>
                </a:rPr>
                <a:t>userDao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.list();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</a:rPr>
                <a:t>//2.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</a:rPr>
                <a:t>.. </a:t>
              </a:r>
              <a:endParaRPr kumimoji="0" lang="zh-CN" altLang="zh-CN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</a:endParaRPr>
            </a:p>
          </p:txBody>
        </p:sp>
        <p:sp>
          <p:nvSpPr>
            <p:cNvPr id="14" name="矩形: 圆顶角 13">
              <a:extLst>
                <a:ext uri="{FF2B5EF4-FFF2-40B4-BE49-F238E27FC236}">
                  <a16:creationId xmlns:a16="http://schemas.microsoft.com/office/drawing/2014/main" id="{5431FA0E-AE81-1268-8230-855BA45C0153}"/>
                </a:ext>
              </a:extLst>
            </p:cNvPr>
            <p:cNvSpPr/>
            <p:nvPr/>
          </p:nvSpPr>
          <p:spPr>
            <a:xfrm>
              <a:off x="2297721" y="3660322"/>
              <a:ext cx="5841399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>
                  <a:solidFill>
                    <a:schemeClr val="bg1"/>
                  </a:solidFill>
                  <a:latin typeface="Fira Code" panose="020B0809050000020004" pitchFamily="49" charset="0"/>
                </a:rPr>
                <a:t>UserServiceImpl</a:t>
              </a: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4886407-2995-C44D-C63C-5C03A25A7323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2CC3742-1E69-2726-C351-15417E89ABB5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0251F72-E495-C8E6-E610-387630646DDE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2">
            <a:extLst>
              <a:ext uri="{FF2B5EF4-FFF2-40B4-BE49-F238E27FC236}">
                <a16:creationId xmlns:a16="http://schemas.microsoft.com/office/drawing/2014/main" id="{724E7F4A-A078-7801-FFDF-EE4F08DA1997}"/>
              </a:ext>
            </a:extLst>
          </p:cNvPr>
          <p:cNvGrpSpPr/>
          <p:nvPr/>
        </p:nvGrpSpPr>
        <p:grpSpPr>
          <a:xfrm>
            <a:off x="817670" y="1819641"/>
            <a:ext cx="4760620" cy="2687580"/>
            <a:chOff x="2297721" y="3660322"/>
            <a:chExt cx="5245320" cy="2615765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EDD8ADB7-7FE9-7F7A-C395-ADDCEE2EC8AC}"/>
                </a:ext>
              </a:extLst>
            </p:cNvPr>
            <p:cNvSpPr/>
            <p:nvPr/>
          </p:nvSpPr>
          <p:spPr>
            <a:xfrm>
              <a:off x="2297728" y="3660324"/>
              <a:ext cx="5245313" cy="2615763"/>
            </a:xfrm>
            <a:prstGeom prst="roundRect">
              <a:avLst>
                <a:gd name="adj" fmla="val 3171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rgbClr val="9E880D"/>
                  </a:solidFill>
                  <a:effectLst/>
                </a:rPr>
                <a:t>@RestController</a:t>
              </a:r>
              <a:br>
                <a:rPr lang="en-US" altLang="zh-CN" sz="1200">
                  <a:solidFill>
                    <a:srgbClr val="9E880D"/>
                  </a:solidFill>
                  <a:effectLst/>
                </a:rPr>
              </a:br>
              <a:r>
                <a:rPr lang="en-US" altLang="zh-CN" sz="1200">
                  <a:solidFill>
                    <a:srgbClr val="0033B3"/>
                  </a:solidFill>
                  <a:effectLst/>
                </a:rPr>
                <a:t>public class </a:t>
              </a:r>
              <a:r>
                <a:rPr lang="en-US" altLang="zh-CN" sz="1200">
                  <a:solidFill>
                    <a:srgbClr val="000000"/>
                  </a:solidFill>
                </a:rPr>
                <a:t>User</a:t>
              </a:r>
              <a:r>
                <a:rPr lang="en-US" altLang="zh-CN" sz="1200">
                  <a:solidFill>
                    <a:srgbClr val="000000"/>
                  </a:solidFill>
                  <a:effectLst/>
                </a:rPr>
                <a:t>Controller </a:t>
              </a:r>
              <a:r>
                <a:rPr lang="en-US" altLang="zh-CN" sz="1200">
                  <a:solidFill>
                    <a:srgbClr val="080808"/>
                  </a:solidFill>
                  <a:effectLst/>
                </a:rPr>
                <a:t>{</a:t>
              </a:r>
              <a:br>
                <a:rPr lang="en-US" altLang="zh-CN" sz="1200">
                  <a:solidFill>
                    <a:srgbClr val="080808"/>
                  </a:solidFill>
                  <a:effectLst/>
                </a:rPr>
              </a:br>
              <a:r>
                <a:rPr lang="en-US" altLang="zh-CN" sz="1200">
                  <a:solidFill>
                    <a:srgbClr val="080808"/>
                  </a:solidFill>
                  <a:effectLst/>
                </a:rPr>
                <a:t>    </a:t>
              </a:r>
              <a:r>
                <a:rPr lang="en-US" altLang="zh-CN" sz="1200">
                  <a:solidFill>
                    <a:srgbClr val="9E880D"/>
                  </a:solidFill>
                  <a:effectLst/>
                </a:rPr>
                <a:t>@Autowired</a:t>
              </a:r>
              <a:br>
                <a:rPr lang="en-US" altLang="zh-CN" sz="1200">
                  <a:solidFill>
                    <a:srgbClr val="9E880D"/>
                  </a:solidFill>
                  <a:effectLst/>
                </a:rPr>
              </a:br>
              <a:r>
                <a:rPr lang="en-US" altLang="zh-CN" sz="1200">
                  <a:solidFill>
                    <a:srgbClr val="9E880D"/>
                  </a:solidFill>
                  <a:effectLst/>
                </a:rPr>
                <a:t>    </a:t>
              </a:r>
              <a:r>
                <a:rPr lang="en-US" altLang="zh-CN" sz="1200">
                  <a:solidFill>
                    <a:srgbClr val="0033B3"/>
                  </a:solidFill>
                  <a:effectLst/>
                </a:rPr>
                <a:t>private </a:t>
              </a:r>
              <a:r>
                <a:rPr lang="en-US" altLang="zh-CN" sz="1200">
                  <a:solidFill>
                    <a:srgbClr val="000000"/>
                  </a:solidFill>
                </a:rPr>
                <a:t>User</a:t>
              </a:r>
              <a:r>
                <a:rPr lang="en-US" altLang="zh-CN" sz="1200">
                  <a:solidFill>
                    <a:srgbClr val="000000"/>
                  </a:solidFill>
                  <a:effectLst/>
                </a:rPr>
                <a:t>Service </a:t>
              </a:r>
              <a:r>
                <a:rPr lang="en-US" altLang="zh-CN" sz="1200">
                  <a:solidFill>
                    <a:srgbClr val="871094"/>
                  </a:solidFill>
                </a:rPr>
                <a:t>userS</a:t>
              </a:r>
              <a:r>
                <a:rPr lang="en-US" altLang="zh-CN" sz="1200">
                  <a:solidFill>
                    <a:srgbClr val="871094"/>
                  </a:solidFill>
                  <a:effectLst/>
                </a:rPr>
                <a:t>ervice</a:t>
              </a:r>
              <a:r>
                <a:rPr lang="en-US" altLang="zh-CN" sz="1200">
                  <a:solidFill>
                    <a:srgbClr val="080808"/>
                  </a:solidFill>
                  <a:effectLst/>
                </a:rPr>
                <a:t>;</a:t>
              </a:r>
              <a:br>
                <a:rPr lang="en-US" altLang="zh-CN" sz="1200" i="1">
                  <a:solidFill>
                    <a:srgbClr val="8C8C8C"/>
                  </a:solidFill>
                  <a:effectLst/>
                </a:rPr>
              </a:br>
              <a:r>
                <a:rPr lang="en-US" altLang="zh-CN" sz="1200" i="1">
                  <a:solidFill>
                    <a:srgbClr val="8C8C8C"/>
                  </a:solidFill>
                  <a:effectLst/>
                </a:rPr>
                <a:t>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</a:rPr>
                <a:t>@RequestMapping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</a:rPr>
                <a:t>"/list"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)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</a:rPr>
                <a:t>public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List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&lt;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User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627A"/>
                  </a:solidFill>
                  <a:effectLst/>
                </a:rPr>
                <a:t>list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(){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</a:rPr>
                <a:t>//1.调用service，查询用户信息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  <a:t>    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</a:rPr>
                <a:t>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List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&lt;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User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</a:rPr>
                <a:t>userList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=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71094"/>
                  </a:solidFill>
                  <a:effectLst/>
                </a:rPr>
                <a:t>userService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.list();</a:t>
              </a:r>
              <a:b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</a:rPr>
                <a:t>//2.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</a:rPr>
                <a:t>..</a:t>
              </a:r>
              <a:endParaRPr lang="en-US" altLang="zh-CN" sz="1200">
                <a:solidFill>
                  <a:srgbClr val="080808"/>
                </a:solidFill>
                <a:effectLst/>
              </a:endParaRPr>
            </a:p>
          </p:txBody>
        </p:sp>
        <p:sp>
          <p:nvSpPr>
            <p:cNvPr id="20" name="矩形: 圆顶角 19">
              <a:extLst>
                <a:ext uri="{FF2B5EF4-FFF2-40B4-BE49-F238E27FC236}">
                  <a16:creationId xmlns:a16="http://schemas.microsoft.com/office/drawing/2014/main" id="{DE6C2435-01AB-8B61-EC83-F0BE3D0A4683}"/>
                </a:ext>
              </a:extLst>
            </p:cNvPr>
            <p:cNvSpPr/>
            <p:nvPr/>
          </p:nvSpPr>
          <p:spPr>
            <a:xfrm>
              <a:off x="2297721" y="3660322"/>
              <a:ext cx="5245313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>
                  <a:solidFill>
                    <a:schemeClr val="bg1"/>
                  </a:solidFill>
                  <a:latin typeface="Fira Code" panose="020B0809050000020004" pitchFamily="49" charset="0"/>
                </a:rPr>
                <a:t>UserController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B5361E6-043D-DF25-4CD1-E415366C4C31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B3F72363-EF4C-E4DD-A04D-80844D9A8351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5185A76-12FA-8201-49F7-9CE0B963E68C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EBB23F28-D900-E2D6-8EAA-0E8617203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52" y="2626867"/>
            <a:ext cx="1783235" cy="24386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995C363-E89A-E323-B8F3-651E1091F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100" y="2636702"/>
            <a:ext cx="1783235" cy="24386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86D0B9A-16AB-7145-00D2-828DEDEC2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444" y="2122310"/>
            <a:ext cx="1783235" cy="24386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83B9B7E-A722-5745-C3BA-1545B59A1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84" y="4967161"/>
            <a:ext cx="1783235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61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0139134-4934-E796-F212-CF79E7DD2B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/>
              <a:t>如何将一个类交给</a:t>
            </a:r>
            <a:r>
              <a:rPr lang="en-US" altLang="zh-CN" sz="1800"/>
              <a:t>IOC</a:t>
            </a:r>
            <a:r>
              <a:rPr lang="zh-CN" altLang="en-US" sz="1800"/>
              <a:t>容器管理？</a:t>
            </a:r>
            <a:endParaRPr lang="en-US" altLang="zh-CN" sz="1800"/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>
                <a:solidFill>
                  <a:srgbClr val="C00000"/>
                </a:solidFill>
              </a:rPr>
              <a:t>@Component (</a:t>
            </a:r>
            <a:r>
              <a:rPr lang="zh-CN" altLang="en-US" sz="1600">
                <a:solidFill>
                  <a:srgbClr val="C00000"/>
                </a:solidFill>
              </a:rPr>
              <a:t>注意：是加在实现类上，而非接口上</a:t>
            </a:r>
            <a:r>
              <a:rPr lang="en-US" altLang="zh-CN" sz="160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/>
              <a:t>如何从</a:t>
            </a:r>
            <a:r>
              <a:rPr lang="en-US" altLang="zh-CN" sz="1800"/>
              <a:t>IOC</a:t>
            </a:r>
            <a:r>
              <a:rPr lang="zh-CN" altLang="en-US" sz="1800"/>
              <a:t>容器中找到该类型的</a:t>
            </a:r>
            <a:r>
              <a:rPr lang="en-US" altLang="zh-CN" sz="1800"/>
              <a:t>bean</a:t>
            </a:r>
            <a:r>
              <a:rPr lang="zh-CN" altLang="en-US" sz="1800"/>
              <a:t>，然后完成依赖注入？</a:t>
            </a:r>
            <a:endParaRPr lang="en-US" altLang="zh-CN" sz="1800"/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>
                <a:solidFill>
                  <a:srgbClr val="C00000"/>
                </a:solidFill>
              </a:rPr>
              <a:t>@Autowired</a:t>
            </a:r>
            <a:endParaRPr lang="zh-CN" altLang="en-US" sz="16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85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E12240-E61B-A97E-966F-F9CCF93C58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分层解耦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E72093-0159-A5BF-94C5-7FC873BCB9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360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8A49B03-FC3B-BD1A-98F5-20CAA39B0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3306662"/>
            <a:ext cx="3692525" cy="2717620"/>
          </a:xfrm>
        </p:spPr>
        <p:txBody>
          <a:bodyPr/>
          <a:lstStyle/>
          <a:p>
            <a:r>
              <a:rPr lang="zh-CN" altLang="en-US"/>
              <a:t>三层架构</a:t>
            </a:r>
            <a:endParaRPr lang="en-US" altLang="zh-CN"/>
          </a:p>
          <a:p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分层解耦</a:t>
            </a:r>
            <a:endParaRPr lang="en-US" altLang="zh-CN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tx1">
                    <a:lumMod val="75000"/>
                  </a:schemeClr>
                </a:solidFill>
              </a:rPr>
              <a:t>IOC &amp; DI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入门</a:t>
            </a:r>
            <a:endParaRPr lang="en-US" altLang="zh-CN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rgbClr val="C00000"/>
                </a:solidFill>
              </a:rPr>
              <a:t>IOC</a:t>
            </a:r>
            <a:r>
              <a:rPr lang="zh-CN" altLang="en-US">
                <a:solidFill>
                  <a:srgbClr val="C00000"/>
                </a:solidFill>
              </a:rPr>
              <a:t>详解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en-US" altLang="zh-CN"/>
              <a:t>DI</a:t>
            </a:r>
            <a:r>
              <a:rPr lang="zh-CN" altLang="en-US"/>
              <a:t>详解</a:t>
            </a:r>
          </a:p>
        </p:txBody>
      </p:sp>
    </p:spTree>
    <p:extLst>
      <p:ext uri="{BB962C8B-B14F-4D97-AF65-F5344CB8AC3E}">
        <p14:creationId xmlns:p14="http://schemas.microsoft.com/office/powerpoint/2010/main" val="11629632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02B31D-C72F-7ACF-E03C-251671D8C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要把某个对象交给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IOC</a:t>
            </a:r>
            <a:r>
              <a:rPr lang="zh-CN" altLang="en-US">
                <a:latin typeface="Fira Code" panose="020B0809050000020004" pitchFamily="49" charset="0"/>
              </a:rPr>
              <a:t>容器管理，需要在对应的类上加上如下注解之一：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88B3783-FA51-DE0E-81FF-F0C3B77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IOC</a:t>
            </a:r>
            <a:r>
              <a:rPr lang="zh-CN" altLang="en-US"/>
              <a:t>详解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0730091-631E-7AB7-80D8-9E5D76C9B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975504"/>
              </p:ext>
            </p:extLst>
          </p:nvPr>
        </p:nvGraphicFramePr>
        <p:xfrm>
          <a:off x="924748" y="1576083"/>
          <a:ext cx="10398946" cy="2289657"/>
        </p:xfrm>
        <a:graphic>
          <a:graphicData uri="http://schemas.openxmlformats.org/drawingml/2006/table">
            <a:tbl>
              <a:tblPr/>
              <a:tblGrid>
                <a:gridCol w="2139571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2979720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  <a:gridCol w="5279655">
                  <a:extLst>
                    <a:ext uri="{9D8B030D-6E8A-4147-A177-3AD203B41FA5}">
                      <a16:colId xmlns:a16="http://schemas.microsoft.com/office/drawing/2014/main" val="708555821"/>
                    </a:ext>
                  </a:extLst>
                </a:gridCol>
              </a:tblGrid>
              <a:tr h="5031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注解</a:t>
                      </a:r>
                    </a:p>
                  </a:txBody>
                  <a:tcPr marL="91408" marR="91408" marT="45741" marB="4574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B52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B52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位置</a:t>
                      </a:r>
                    </a:p>
                  </a:txBody>
                  <a:tcPr marL="91408" marR="91408" marT="45741" marB="4574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B5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4466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@Component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声明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bean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的基础注解</a:t>
                      </a:r>
                    </a:p>
                  </a:txBody>
                  <a:tcPr marL="91408" marR="91408" marT="45741" marB="4574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不属于以下三类时，用此注解</a:t>
                      </a:r>
                    </a:p>
                  </a:txBody>
                  <a:tcPr marL="91408" marR="91408" marT="45741" marB="4574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4466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@Controller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@Component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的衍生注解</a:t>
                      </a:r>
                    </a:p>
                  </a:txBody>
                  <a:tcPr marL="91408" marR="91408" marT="45741" marB="4574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标注在控制</a:t>
                      </a:r>
                      <a:r>
                        <a:rPr kumimoji="0" lang="zh-CN" altLang="en-US" sz="12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层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类上</a:t>
                      </a:r>
                    </a:p>
                  </a:txBody>
                  <a:tcPr marL="91408" marR="91408" marT="45741" marB="4574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  <a:tr h="4466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@Service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@Component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的衍生注解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Fira Code" panose="020B0809050000020004" pitchFamily="49" charset="0"/>
                        <a:ea typeface="Fira Code" panose="020B0809050000020004" pitchFamily="49" charset="0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标注在业务层类上</a:t>
                      </a:r>
                      <a:endParaRPr kumimoji="0" lang="en-US" altLang="zh-CN" sz="12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Fira Code" panose="020B0809050000020004" pitchFamily="49" charset="0"/>
                        <a:ea typeface="Fira Code" panose="020B0809050000020004" pitchFamily="49" charset="0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  <a:tr h="4466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@Repository</a:t>
                      </a:r>
                    </a:p>
                  </a:txBody>
                  <a:tcPr marL="91408" marR="91408" marT="45741" marB="4574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@Component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的衍生注解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Fira Code" panose="020B0809050000020004" pitchFamily="49" charset="0"/>
                        <a:ea typeface="Fira Code" panose="020B0809050000020004" pitchFamily="49" charset="0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标注在数据访问</a:t>
                      </a:r>
                      <a:r>
                        <a:rPr kumimoji="0" lang="zh-CN" altLang="en-US" sz="12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层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类上（由于与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mybatis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整合，用的少）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Fira Code" panose="020B0809050000020004" pitchFamily="49" charset="0"/>
                        <a:ea typeface="Fira Code" panose="020B0809050000020004" pitchFamily="49" charset="0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855523"/>
                  </a:ext>
                </a:extLst>
              </a:tr>
            </a:tbl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1C8386BB-3BC6-7DC5-ED06-C1F20A0A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225" y="-1"/>
            <a:ext cx="4785775" cy="1498601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7C67F225-8667-2636-DAB6-91D2550111EA}"/>
              </a:ext>
            </a:extLst>
          </p:cNvPr>
          <p:cNvGrpSpPr/>
          <p:nvPr/>
        </p:nvGrpSpPr>
        <p:grpSpPr>
          <a:xfrm>
            <a:off x="8247872" y="108950"/>
            <a:ext cx="3792218" cy="1321706"/>
            <a:chOff x="2223100" y="2110155"/>
            <a:chExt cx="7619678" cy="2649919"/>
          </a:xfrm>
        </p:grpSpPr>
        <p:sp>
          <p:nvSpPr>
            <p:cNvPr id="4" name="!!矩形: 对角圆角 9">
              <a:extLst>
                <a:ext uri="{FF2B5EF4-FFF2-40B4-BE49-F238E27FC236}">
                  <a16:creationId xmlns:a16="http://schemas.microsoft.com/office/drawing/2014/main" id="{B3724D2F-24A0-6CE3-31E2-14F88F567410}"/>
                </a:ext>
              </a:extLst>
            </p:cNvPr>
            <p:cNvSpPr/>
            <p:nvPr/>
          </p:nvSpPr>
          <p:spPr>
            <a:xfrm>
              <a:off x="7953340" y="2110155"/>
              <a:ext cx="1889438" cy="2649919"/>
            </a:xfrm>
            <a:prstGeom prst="round2DiagRect">
              <a:avLst/>
            </a:prstGeom>
            <a:solidFill>
              <a:srgbClr val="9FFFCA"/>
            </a:solidFill>
            <a:ln w="3175"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105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Dao</a:t>
              </a:r>
              <a:endParaRPr lang="en-US" altLang="zh-CN" sz="1100" b="1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8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数据访问</a:t>
              </a:r>
            </a:p>
          </p:txBody>
        </p:sp>
        <p:sp>
          <p:nvSpPr>
            <p:cNvPr id="7" name="!!矩形: 对角圆角 10">
              <a:extLst>
                <a:ext uri="{FF2B5EF4-FFF2-40B4-BE49-F238E27FC236}">
                  <a16:creationId xmlns:a16="http://schemas.microsoft.com/office/drawing/2014/main" id="{1A3DC61F-6792-FB98-7A47-635C45109DD4}"/>
                </a:ext>
              </a:extLst>
            </p:cNvPr>
            <p:cNvSpPr/>
            <p:nvPr/>
          </p:nvSpPr>
          <p:spPr>
            <a:xfrm>
              <a:off x="5088220" y="2110155"/>
              <a:ext cx="1889438" cy="2649918"/>
            </a:xfrm>
            <a:prstGeom prst="round2DiagRect">
              <a:avLst/>
            </a:prstGeom>
            <a:solidFill>
              <a:srgbClr val="FCCFAA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105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Service</a:t>
              </a:r>
              <a:endParaRPr lang="en-US" altLang="zh-CN" sz="800" b="1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8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逻辑处理</a:t>
              </a:r>
            </a:p>
          </p:txBody>
        </p:sp>
        <p:sp>
          <p:nvSpPr>
            <p:cNvPr id="8" name="!!矩形: 对角圆角 11">
              <a:extLst>
                <a:ext uri="{FF2B5EF4-FFF2-40B4-BE49-F238E27FC236}">
                  <a16:creationId xmlns:a16="http://schemas.microsoft.com/office/drawing/2014/main" id="{6555D2C4-F747-0234-D10B-7FBE7379674B}"/>
                </a:ext>
              </a:extLst>
            </p:cNvPr>
            <p:cNvSpPr/>
            <p:nvPr/>
          </p:nvSpPr>
          <p:spPr>
            <a:xfrm>
              <a:off x="2223100" y="2110155"/>
              <a:ext cx="1889438" cy="2649918"/>
            </a:xfrm>
            <a:prstGeom prst="round2DiagRect">
              <a:avLst/>
            </a:prstGeom>
            <a:solidFill>
              <a:srgbClr val="C8C8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105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Controller</a:t>
              </a:r>
              <a:endParaRPr lang="en-US" altLang="zh-CN" sz="700" b="1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8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接收请求</a:t>
              </a:r>
              <a:endPara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8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响应数据</a:t>
              </a:r>
            </a:p>
          </p:txBody>
        </p:sp>
        <p:sp>
          <p:nvSpPr>
            <p:cNvPr id="9" name="箭头: 虚尾 8">
              <a:extLst>
                <a:ext uri="{FF2B5EF4-FFF2-40B4-BE49-F238E27FC236}">
                  <a16:creationId xmlns:a16="http://schemas.microsoft.com/office/drawing/2014/main" id="{EDEA003B-C099-7935-6EAC-B83ABF3ABA3F}"/>
                </a:ext>
              </a:extLst>
            </p:cNvPr>
            <p:cNvSpPr/>
            <p:nvPr/>
          </p:nvSpPr>
          <p:spPr>
            <a:xfrm>
              <a:off x="4298443" y="3215975"/>
              <a:ext cx="612054" cy="426050"/>
            </a:xfrm>
            <a:prstGeom prst="stripedRightArrow">
              <a:avLst>
                <a:gd name="adj1" fmla="val 50000"/>
                <a:gd name="adj2" fmla="val 62625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tint val="66000"/>
                    <a:satMod val="160000"/>
                  </a:schemeClr>
                </a:gs>
                <a:gs pos="50000">
                  <a:schemeClr val="tx1">
                    <a:lumMod val="75000"/>
                    <a:lumOff val="25000"/>
                    <a:tint val="44500"/>
                    <a:satMod val="160000"/>
                  </a:schemeClr>
                </a:gs>
                <a:gs pos="100000">
                  <a:schemeClr val="tx1">
                    <a:lumMod val="75000"/>
                    <a:lumOff val="25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0" name="箭头: 虚尾 9">
              <a:extLst>
                <a:ext uri="{FF2B5EF4-FFF2-40B4-BE49-F238E27FC236}">
                  <a16:creationId xmlns:a16="http://schemas.microsoft.com/office/drawing/2014/main" id="{291FCA38-645E-2C95-CB16-DA1631E3C3FD}"/>
                </a:ext>
              </a:extLst>
            </p:cNvPr>
            <p:cNvSpPr/>
            <p:nvPr/>
          </p:nvSpPr>
          <p:spPr>
            <a:xfrm>
              <a:off x="7155381" y="3215975"/>
              <a:ext cx="612054" cy="426050"/>
            </a:xfrm>
            <a:prstGeom prst="stripedRightArrow">
              <a:avLst>
                <a:gd name="adj1" fmla="val 50000"/>
                <a:gd name="adj2" fmla="val 62625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tint val="66000"/>
                    <a:satMod val="160000"/>
                  </a:schemeClr>
                </a:gs>
                <a:gs pos="50000">
                  <a:schemeClr val="tx1">
                    <a:lumMod val="75000"/>
                    <a:lumOff val="25000"/>
                    <a:tint val="44500"/>
                    <a:satMod val="160000"/>
                  </a:schemeClr>
                </a:gs>
                <a:gs pos="100000">
                  <a:schemeClr val="tx1">
                    <a:lumMod val="75000"/>
                    <a:lumOff val="25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FB72F483-BCB0-FE20-74ED-E798FE6C6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05" y="2536192"/>
            <a:ext cx="10552729" cy="1465243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489D17F5-D09A-6222-996D-6A3C1D7965EF}"/>
              </a:ext>
            </a:extLst>
          </p:cNvPr>
          <p:cNvGrpSpPr/>
          <p:nvPr/>
        </p:nvGrpSpPr>
        <p:grpSpPr>
          <a:xfrm>
            <a:off x="1082173" y="5974811"/>
            <a:ext cx="10393999" cy="448408"/>
            <a:chOff x="710879" y="5978768"/>
            <a:chExt cx="10086960" cy="448408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3294B3FD-0C15-E211-F73B-9885E15CE285}"/>
                </a:ext>
              </a:extLst>
            </p:cNvPr>
            <p:cNvSpPr/>
            <p:nvPr/>
          </p:nvSpPr>
          <p:spPr>
            <a:xfrm>
              <a:off x="710880" y="5978769"/>
              <a:ext cx="10086959" cy="448407"/>
            </a:xfrm>
            <a:prstGeom prst="round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8000" rtlCol="0" anchor="ctr"/>
            <a:lstStyle/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rgbClr val="C00000"/>
                  </a:solidFill>
                  <a:cs typeface="Alibaba PuHuiTi R" pitchFamily="18" charset="-122"/>
                </a:rPr>
                <a:t>声明</a:t>
              </a:r>
              <a:r>
                <a:rPr lang="en-US" altLang="zh-CN" sz="1200">
                  <a:solidFill>
                    <a:srgbClr val="C00000"/>
                  </a:solidFill>
                  <a:cs typeface="Alibaba PuHuiTi R" pitchFamily="18" charset="-122"/>
                </a:rPr>
                <a:t>bean</a:t>
              </a:r>
              <a:r>
                <a:rPr lang="zh-CN" altLang="en-US" sz="1200">
                  <a:solidFill>
                    <a:srgbClr val="C00000"/>
                  </a:solidFill>
                  <a:cs typeface="Alibaba PuHuiTi R" pitchFamily="18" charset="-122"/>
                </a:rPr>
                <a:t>的时候，可以通过注解的</a:t>
              </a:r>
              <a:r>
                <a:rPr lang="en-US" altLang="zh-CN" sz="1200">
                  <a:solidFill>
                    <a:srgbClr val="C00000"/>
                  </a:solidFill>
                  <a:cs typeface="Alibaba PuHuiTi R" pitchFamily="18" charset="-122"/>
                </a:rPr>
                <a:t>value</a:t>
              </a:r>
              <a:r>
                <a:rPr lang="zh-CN" altLang="en-US" sz="1200">
                  <a:solidFill>
                    <a:srgbClr val="C00000"/>
                  </a:solidFill>
                  <a:cs typeface="Alibaba PuHuiTi R" pitchFamily="18" charset="-122"/>
                </a:rPr>
                <a:t>属性指定</a:t>
              </a:r>
              <a:r>
                <a:rPr lang="en-US" altLang="zh-CN" sz="1200">
                  <a:solidFill>
                    <a:srgbClr val="C00000"/>
                  </a:solidFill>
                  <a:cs typeface="Alibaba PuHuiTi R" pitchFamily="18" charset="-122"/>
                </a:rPr>
                <a:t>bean</a:t>
              </a:r>
              <a:r>
                <a:rPr lang="zh-CN" altLang="en-US" sz="1200">
                  <a:solidFill>
                    <a:srgbClr val="C00000"/>
                  </a:solidFill>
                  <a:cs typeface="Alibaba PuHuiTi R" pitchFamily="18" charset="-122"/>
                </a:rPr>
                <a:t>的名字，如果没有指定，默认为类名首字母小写。</a:t>
              </a:r>
              <a:endParaRPr lang="en-US" altLang="zh-CN" sz="1200">
                <a:solidFill>
                  <a:srgbClr val="C00000"/>
                </a:solidFill>
                <a:cs typeface="Alibaba PuHuiTi R" pitchFamily="18" charset="-122"/>
              </a:endParaRPr>
            </a:p>
          </p:txBody>
        </p:sp>
        <p:sp>
          <p:nvSpPr>
            <p:cNvPr id="16" name="矩形: 圆顶角 15">
              <a:extLst>
                <a:ext uri="{FF2B5EF4-FFF2-40B4-BE49-F238E27FC236}">
                  <a16:creationId xmlns:a16="http://schemas.microsoft.com/office/drawing/2014/main" id="{2A958623-F526-55AE-FB54-ADCDBE7BDA1B}"/>
                </a:ext>
              </a:extLst>
            </p:cNvPr>
            <p:cNvSpPr/>
            <p:nvPr/>
          </p:nvSpPr>
          <p:spPr>
            <a:xfrm rot="16200000">
              <a:off x="1000720" y="5688927"/>
              <a:ext cx="448407" cy="1028089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Shape 2468">
              <a:extLst>
                <a:ext uri="{FF2B5EF4-FFF2-40B4-BE49-F238E27FC236}">
                  <a16:creationId xmlns:a16="http://schemas.microsoft.com/office/drawing/2014/main" id="{F3324314-6FC7-3793-7C4F-76B8C0C9E5A1}"/>
                </a:ext>
              </a:extLst>
            </p:cNvPr>
            <p:cNvSpPr/>
            <p:nvPr/>
          </p:nvSpPr>
          <p:spPr>
            <a:xfrm>
              <a:off x="810436" y="6084881"/>
              <a:ext cx="279459" cy="22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5" y="18796"/>
                    <a:pt x="1048" y="18734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4" y="1873"/>
                  </a:lnTo>
                  <a:cubicBezTo>
                    <a:pt x="9930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6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4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7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8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6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0800" y="15600"/>
                  </a:moveTo>
                  <a:cubicBezTo>
                    <a:pt x="10258" y="15600"/>
                    <a:pt x="9818" y="16138"/>
                    <a:pt x="9818" y="16800"/>
                  </a:cubicBezTo>
                  <a:cubicBezTo>
                    <a:pt x="9818" y="17462"/>
                    <a:pt x="10258" y="18000"/>
                    <a:pt x="10800" y="18000"/>
                  </a:cubicBezTo>
                  <a:cubicBezTo>
                    <a:pt x="11342" y="18000"/>
                    <a:pt x="11782" y="17462"/>
                    <a:pt x="11782" y="16800"/>
                  </a:cubicBezTo>
                  <a:cubicBezTo>
                    <a:pt x="11782" y="16138"/>
                    <a:pt x="11342" y="15600"/>
                    <a:pt x="10800" y="15600"/>
                  </a:cubicBezTo>
                  <a:moveTo>
                    <a:pt x="10800" y="6000"/>
                  </a:moveTo>
                  <a:cubicBezTo>
                    <a:pt x="10258" y="6000"/>
                    <a:pt x="9818" y="6538"/>
                    <a:pt x="9818" y="7200"/>
                  </a:cubicBezTo>
                  <a:lnTo>
                    <a:pt x="10309" y="13800"/>
                  </a:lnTo>
                  <a:cubicBezTo>
                    <a:pt x="10309" y="14132"/>
                    <a:pt x="10529" y="14400"/>
                    <a:pt x="10800" y="14400"/>
                  </a:cubicBezTo>
                  <a:cubicBezTo>
                    <a:pt x="11071" y="14400"/>
                    <a:pt x="11291" y="14132"/>
                    <a:pt x="11291" y="13800"/>
                  </a:cubicBezTo>
                  <a:lnTo>
                    <a:pt x="11782" y="7200"/>
                  </a:lnTo>
                  <a:cubicBezTo>
                    <a:pt x="11782" y="6538"/>
                    <a:pt x="11342" y="6000"/>
                    <a:pt x="10800" y="60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b="1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40ABE07-E816-2211-689F-D120935D5199}"/>
                </a:ext>
              </a:extLst>
            </p:cNvPr>
            <p:cNvSpPr txBox="1"/>
            <p:nvPr/>
          </p:nvSpPr>
          <p:spPr>
            <a:xfrm>
              <a:off x="1099258" y="6038494"/>
              <a:ext cx="639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注意：</a:t>
              </a:r>
              <a:endParaRPr lang="zh-CN" altLang="en-US" sz="105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69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02B31D-C72F-7ACF-E03C-251671D8C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1356653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/>
              <a:t>前面声明</a:t>
            </a:r>
            <a:r>
              <a:rPr lang="en-US" altLang="zh-CN"/>
              <a:t>bean</a:t>
            </a:r>
            <a:r>
              <a:rPr lang="zh-CN" altLang="en-US"/>
              <a:t>的四大注解，要想生效，还需要被组件扫描注解</a:t>
            </a:r>
            <a:r>
              <a:rPr lang="en-US" altLang="zh-CN">
                <a:solidFill>
                  <a:srgbClr val="C00000"/>
                </a:solidFill>
              </a:rPr>
              <a:t>@ComponentScan</a:t>
            </a:r>
            <a:r>
              <a:rPr lang="zh-CN" altLang="en-US"/>
              <a:t>扫描。</a:t>
            </a:r>
            <a:endParaRPr lang="en-US" altLang="zh-CN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/>
              <a:t>该注解虽然没有显式配置，但是实际上已经包含在了启动类声明注解 </a:t>
            </a:r>
            <a:r>
              <a:rPr lang="en-US" altLang="zh-CN">
                <a:solidFill>
                  <a:srgbClr val="C00000"/>
                </a:solidFill>
              </a:rPr>
              <a:t>@SpringBootApplication</a:t>
            </a:r>
            <a:r>
              <a:rPr lang="en-US" altLang="zh-CN"/>
              <a:t> </a:t>
            </a:r>
            <a:r>
              <a:rPr lang="zh-CN" altLang="en-US"/>
              <a:t>中，默认</a:t>
            </a:r>
            <a:r>
              <a:rPr lang="zh-CN" altLang="en-US">
                <a:solidFill>
                  <a:srgbClr val="C00000"/>
                </a:solidFill>
              </a:rPr>
              <a:t>扫描的范围是启动类所在包及其子包</a:t>
            </a:r>
            <a:r>
              <a:rPr lang="zh-CN" altLang="en-US"/>
              <a:t>。</a:t>
            </a:r>
            <a:endParaRPr lang="en-US" altLang="zh-CN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88B3783-FA51-DE0E-81FF-F0C3B77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IOC</a:t>
            </a:r>
            <a:r>
              <a:rPr lang="zh-CN" altLang="en-US"/>
              <a:t>详解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5D2375-0D52-E7D3-DC6F-0D103F6A2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84" y="2668687"/>
            <a:ext cx="4192401" cy="3621200"/>
          </a:xfrm>
          <a:prstGeom prst="roundRect">
            <a:avLst>
              <a:gd name="adj" fmla="val 2061"/>
            </a:avLst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19A1A59-0215-0B2E-9F27-80983320C1FE}"/>
              </a:ext>
            </a:extLst>
          </p:cNvPr>
          <p:cNvSpPr/>
          <p:nvPr/>
        </p:nvSpPr>
        <p:spPr>
          <a:xfrm>
            <a:off x="1026584" y="5136777"/>
            <a:ext cx="4192401" cy="30479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FED46EF-BB3D-F1CF-9322-7F1BFA4D67EB}"/>
              </a:ext>
            </a:extLst>
          </p:cNvPr>
          <p:cNvSpPr/>
          <p:nvPr/>
        </p:nvSpPr>
        <p:spPr>
          <a:xfrm>
            <a:off x="1026584" y="4047944"/>
            <a:ext cx="4192401" cy="1070903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FA2195-5B6D-7C65-FC79-CD369D99B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635" y="4349001"/>
            <a:ext cx="5857059" cy="1531846"/>
          </a:xfrm>
          <a:prstGeom prst="roundRect">
            <a:avLst>
              <a:gd name="adj" fmla="val 6133"/>
            </a:avLst>
          </a:prstGeom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647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CC6875F-5632-507D-8918-837969F419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/>
              <a:t>声明</a:t>
            </a:r>
            <a:r>
              <a:rPr lang="en-US" altLang="zh-CN"/>
              <a:t>bean</a:t>
            </a:r>
            <a:r>
              <a:rPr lang="zh-CN" altLang="en-US"/>
              <a:t>的注解有哪几个 </a:t>
            </a:r>
            <a:r>
              <a:rPr lang="en-US" altLang="zh-CN"/>
              <a:t>? </a:t>
            </a:r>
          </a:p>
          <a:p>
            <a:pPr marL="720000" lvl="1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 sz="1400" b="0">
                <a:ea typeface="Fira Code" panose="020B0809050000020004" pitchFamily="49" charset="0"/>
              </a:rPr>
              <a:t>@Controller</a:t>
            </a:r>
          </a:p>
          <a:p>
            <a:pPr marL="720000" lvl="1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 sz="1400" b="0">
                <a:ea typeface="Fira Code" panose="020B0809050000020004" pitchFamily="49" charset="0"/>
              </a:rPr>
              <a:t>@Service</a:t>
            </a:r>
          </a:p>
          <a:p>
            <a:pPr marL="720000" lvl="1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 sz="1400" b="0">
                <a:ea typeface="Fira Code" panose="020B0809050000020004" pitchFamily="49" charset="0"/>
              </a:rPr>
              <a:t>@Repository</a:t>
            </a:r>
          </a:p>
          <a:p>
            <a:pPr marL="720000" lvl="1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 sz="1400" b="0">
                <a:ea typeface="Fira Code" panose="020B0809050000020004" pitchFamily="49" charset="0"/>
              </a:rPr>
              <a:t>@Component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C00000"/>
                </a:solidFill>
              </a:rPr>
              <a:t>注意事项</a:t>
            </a:r>
            <a:endParaRPr lang="en-US" altLang="zh-CN">
              <a:solidFill>
                <a:srgbClr val="C00000"/>
              </a:solidFill>
            </a:endParaRPr>
          </a:p>
          <a:p>
            <a:pPr marL="720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b="0">
                <a:solidFill>
                  <a:srgbClr val="C00000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400" b="0">
                <a:solidFill>
                  <a:srgbClr val="C00000"/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Springboot</a:t>
            </a:r>
            <a:r>
              <a:rPr lang="zh-CN" altLang="en-US" sz="1400" b="0">
                <a:solidFill>
                  <a:srgbClr val="C00000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集成</a:t>
            </a:r>
            <a:r>
              <a:rPr lang="en-US" altLang="zh-CN" sz="1400" b="0">
                <a:solidFill>
                  <a:srgbClr val="C00000"/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web</a:t>
            </a:r>
            <a:r>
              <a:rPr lang="zh-CN" altLang="en-US" sz="1400" b="0">
                <a:solidFill>
                  <a:srgbClr val="C00000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开发中，声明控制器</a:t>
            </a:r>
            <a:r>
              <a:rPr lang="en-US" altLang="zh-CN" sz="1400" b="0">
                <a:solidFill>
                  <a:srgbClr val="C00000"/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bean</a:t>
            </a:r>
            <a:r>
              <a:rPr lang="zh-CN" altLang="en-US" sz="1400" b="0">
                <a:solidFill>
                  <a:srgbClr val="C00000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只能用</a:t>
            </a:r>
            <a:r>
              <a:rPr lang="en-US" altLang="zh-CN" sz="1400" b="0">
                <a:solidFill>
                  <a:srgbClr val="C00000"/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@Controller</a:t>
            </a:r>
            <a:r>
              <a:rPr lang="zh-CN" altLang="en-US" sz="1400" b="0">
                <a:solidFill>
                  <a:srgbClr val="C00000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400" b="0">
              <a:solidFill>
                <a:srgbClr val="C00000"/>
              </a:solidFill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b="0">
                <a:solidFill>
                  <a:srgbClr val="C00000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声明</a:t>
            </a:r>
            <a:r>
              <a:rPr lang="en-US" altLang="zh-CN" sz="1400" b="0">
                <a:solidFill>
                  <a:srgbClr val="C00000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bean</a:t>
            </a:r>
            <a:r>
              <a:rPr lang="zh-CN" altLang="en-US" sz="1400" b="0">
                <a:solidFill>
                  <a:srgbClr val="C00000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的注解要想生效，需要被扫描到，启动类默认扫描当前包及其子包。</a:t>
            </a:r>
            <a:endParaRPr lang="en-US" altLang="zh-CN" sz="1400" b="0">
              <a:solidFill>
                <a:srgbClr val="C00000"/>
              </a:solidFill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286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E12240-E61B-A97E-966F-F9CCF93C58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分层解耦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E72093-0159-A5BF-94C5-7FC873BCB9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360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3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8A49B03-FC3B-BD1A-98F5-20CAA39B0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3306662"/>
            <a:ext cx="3692525" cy="2717620"/>
          </a:xfrm>
        </p:spPr>
        <p:txBody>
          <a:bodyPr/>
          <a:lstStyle/>
          <a:p>
            <a:r>
              <a:rPr lang="zh-CN" altLang="en-US"/>
              <a:t>三层架构</a:t>
            </a:r>
            <a:endParaRPr lang="en-US" altLang="zh-CN"/>
          </a:p>
          <a:p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分层解耦</a:t>
            </a:r>
            <a:endParaRPr lang="en-US" altLang="zh-CN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tx1">
                    <a:lumMod val="75000"/>
                  </a:schemeClr>
                </a:solidFill>
              </a:rPr>
              <a:t>IOC &amp; DI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入门</a:t>
            </a:r>
            <a:endParaRPr lang="en-US" altLang="zh-CN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tx1">
                    <a:lumMod val="75000"/>
                  </a:schemeClr>
                </a:solidFill>
              </a:rPr>
              <a:t>IOC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详解</a:t>
            </a:r>
            <a:endParaRPr lang="en-US" altLang="zh-CN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rgbClr val="C00000"/>
                </a:solidFill>
              </a:rPr>
              <a:t>DI</a:t>
            </a:r>
            <a:r>
              <a:rPr lang="zh-CN" altLang="en-US">
                <a:solidFill>
                  <a:srgbClr val="C00000"/>
                </a:solidFill>
              </a:rPr>
              <a:t>详解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F7CFDC-EC5C-7DAB-8CC3-FC251670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885" y="4876830"/>
            <a:ext cx="3494780" cy="1288272"/>
          </a:xfrm>
          <a:prstGeom prst="roundRect">
            <a:avLst>
              <a:gd name="adj" fmla="val 5691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053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5364A41-1B04-14E2-CAB2-BDE18A64A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基于</a:t>
            </a:r>
            <a:r>
              <a:rPr lang="en-US" altLang="zh-CN"/>
              <a:t>@Autowired</a:t>
            </a:r>
            <a:r>
              <a:rPr lang="zh-CN" altLang="en-US"/>
              <a:t>进行依赖注入的常见方式有如下三种：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21319CA-C6B6-6D61-69A0-CD958900E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DI</a:t>
            </a:r>
            <a:r>
              <a:rPr lang="zh-CN" altLang="en-US"/>
              <a:t>详解</a:t>
            </a:r>
          </a:p>
        </p:txBody>
      </p:sp>
      <p:grpSp>
        <p:nvGrpSpPr>
          <p:cNvPr id="13" name="组合 2">
            <a:extLst>
              <a:ext uri="{FF2B5EF4-FFF2-40B4-BE49-F238E27FC236}">
                <a16:creationId xmlns:a16="http://schemas.microsoft.com/office/drawing/2014/main" id="{8223DEB8-E44B-ED93-9FB0-7145C6DDD88D}"/>
              </a:ext>
            </a:extLst>
          </p:cNvPr>
          <p:cNvGrpSpPr/>
          <p:nvPr/>
        </p:nvGrpSpPr>
        <p:grpSpPr>
          <a:xfrm>
            <a:off x="944660" y="1513337"/>
            <a:ext cx="4995571" cy="1803604"/>
            <a:chOff x="2297719" y="3660322"/>
            <a:chExt cx="5504192" cy="2175221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CF42E0D5-2CD0-A036-03BF-5C06E7CD0A68}"/>
                </a:ext>
              </a:extLst>
            </p:cNvPr>
            <p:cNvSpPr/>
            <p:nvPr/>
          </p:nvSpPr>
          <p:spPr>
            <a:xfrm>
              <a:off x="2297726" y="3660324"/>
              <a:ext cx="5504185" cy="2175219"/>
            </a:xfrm>
            <a:prstGeom prst="roundRect">
              <a:avLst>
                <a:gd name="adj" fmla="val 3169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05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  <a:t>@RestController</a:t>
              </a:r>
              <a:br>
                <a:rPr lang="en-US" altLang="zh-CN" sz="105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5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public class </a:t>
              </a:r>
              <a:r>
                <a:rPr lang="en-US" altLang="zh-CN" sz="1050">
                  <a:solidFill>
                    <a:srgbClr val="000000"/>
                  </a:solidFill>
                  <a:latin typeface="Fira Code" panose="020B0809050000020004" pitchFamily="49" charset="0"/>
                </a:rPr>
                <a:t>User</a:t>
              </a:r>
              <a:r>
                <a:rPr lang="en-US" altLang="zh-CN" sz="105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Controller </a:t>
              </a:r>
              <a:r>
                <a:rPr lang="en-US" altLang="zh-CN" sz="105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{</a:t>
              </a:r>
              <a:br>
                <a:rPr lang="en-US" altLang="zh-CN" sz="105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5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</a:t>
              </a:r>
              <a:r>
                <a:rPr lang="en-US" altLang="zh-CN" sz="105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  <a:t>@Autowired</a:t>
              </a:r>
              <a:br>
                <a:rPr lang="en-US" altLang="zh-CN" sz="105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5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</a:t>
              </a:r>
              <a:r>
                <a:rPr lang="en-US" altLang="zh-CN" sz="105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private </a:t>
              </a:r>
              <a:r>
                <a:rPr lang="en-US" altLang="zh-CN" sz="1050">
                  <a:solidFill>
                    <a:srgbClr val="000000"/>
                  </a:solidFill>
                  <a:latin typeface="Fira Code" panose="020B0809050000020004" pitchFamily="49" charset="0"/>
                </a:rPr>
                <a:t>User</a:t>
              </a:r>
              <a:r>
                <a:rPr lang="en-US" altLang="zh-CN" sz="105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Service </a:t>
              </a:r>
              <a:r>
                <a:rPr lang="en-US" altLang="zh-CN" sz="1050">
                  <a:solidFill>
                    <a:srgbClr val="871094"/>
                  </a:solidFill>
                  <a:latin typeface="Fira Code" panose="020B0809050000020004" pitchFamily="49" charset="0"/>
                </a:rPr>
                <a:t>user</a:t>
              </a:r>
              <a:r>
                <a:rPr lang="en-US" altLang="zh-CN" sz="1050">
                  <a:solidFill>
                    <a:srgbClr val="871094"/>
                  </a:solidFill>
                  <a:effectLst/>
                  <a:latin typeface="Fira Code" panose="020B0809050000020004" pitchFamily="49" charset="0"/>
                </a:rPr>
                <a:t>Service</a:t>
              </a:r>
              <a:r>
                <a:rPr lang="en-US" altLang="zh-CN" sz="105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050">
                  <a:solidFill>
                    <a:srgbClr val="080808"/>
                  </a:solidFill>
                  <a:latin typeface="Fira Code" panose="020B0809050000020004" pitchFamily="49" charset="0"/>
                </a:rPr>
                <a:t>    </a:t>
              </a:r>
              <a:r>
                <a:rPr lang="en-US" altLang="zh-CN" sz="1050">
                  <a:solidFill>
                    <a:schemeClr val="bg1">
                      <a:lumMod val="65000"/>
                    </a:schemeClr>
                  </a:solidFill>
                  <a:latin typeface="Fira Code" panose="020B0809050000020004" pitchFamily="49" charset="0"/>
                </a:rPr>
                <a:t>//......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05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}</a:t>
              </a:r>
            </a:p>
          </p:txBody>
        </p:sp>
        <p:sp>
          <p:nvSpPr>
            <p:cNvPr id="15" name="矩形: 圆顶角 14">
              <a:extLst>
                <a:ext uri="{FF2B5EF4-FFF2-40B4-BE49-F238E27FC236}">
                  <a16:creationId xmlns:a16="http://schemas.microsoft.com/office/drawing/2014/main" id="{76378817-F987-3DAF-9FD2-3982AC5ACF10}"/>
                </a:ext>
              </a:extLst>
            </p:cNvPr>
            <p:cNvSpPr/>
            <p:nvPr/>
          </p:nvSpPr>
          <p:spPr>
            <a:xfrm>
              <a:off x="2297719" y="3660322"/>
              <a:ext cx="5504185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400" b="1">
                  <a:solidFill>
                    <a:schemeClr val="bg1"/>
                  </a:solidFill>
                  <a:latin typeface="Fira Code" panose="020B0809050000020004" pitchFamily="49" charset="0"/>
                </a:rPr>
                <a:t>①</a:t>
              </a:r>
              <a:r>
                <a:rPr lang="en-US" altLang="zh-CN" sz="1400" b="1">
                  <a:solidFill>
                    <a:schemeClr val="bg1"/>
                  </a:solidFill>
                  <a:latin typeface="Fira Code" panose="020B0809050000020004" pitchFamily="49" charset="0"/>
                </a:rPr>
                <a:t>.</a:t>
              </a:r>
              <a:r>
                <a:rPr lang="zh-CN" altLang="en-US" sz="1400" b="1">
                  <a:solidFill>
                    <a:schemeClr val="bg1"/>
                  </a:solidFill>
                  <a:latin typeface="Fira Code" panose="020B0809050000020004" pitchFamily="49" charset="0"/>
                </a:rPr>
                <a:t>属性注入</a:t>
              </a:r>
              <a:endParaRPr lang="en-US" altLang="zh-CN" sz="1400" b="1">
                <a:solidFill>
                  <a:schemeClr val="bg1"/>
                </a:solidFill>
                <a:latin typeface="Fira Code" panose="020B0809050000020004" pitchFamily="49" charset="0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CD19493-FE08-ADA2-0B9F-14A1C2413A10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A445EACD-879F-5296-029C-B70692D013E8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7B4D7AF-B7C7-7FEA-2F01-F3050E266AB0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2">
            <a:extLst>
              <a:ext uri="{FF2B5EF4-FFF2-40B4-BE49-F238E27FC236}">
                <a16:creationId xmlns:a16="http://schemas.microsoft.com/office/drawing/2014/main" id="{BCC87B4F-C5FA-256B-B5C6-5E0FA8D76EC8}"/>
              </a:ext>
            </a:extLst>
          </p:cNvPr>
          <p:cNvGrpSpPr/>
          <p:nvPr/>
        </p:nvGrpSpPr>
        <p:grpSpPr>
          <a:xfrm>
            <a:off x="6272837" y="1065101"/>
            <a:ext cx="5342966" cy="2251840"/>
            <a:chOff x="2297721" y="3660322"/>
            <a:chExt cx="5886957" cy="2175223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96B5DCD1-E6F2-5792-AB32-8F7881D1FCBA}"/>
                </a:ext>
              </a:extLst>
            </p:cNvPr>
            <p:cNvSpPr/>
            <p:nvPr/>
          </p:nvSpPr>
          <p:spPr>
            <a:xfrm>
              <a:off x="2297727" y="3660326"/>
              <a:ext cx="5886951" cy="2175219"/>
            </a:xfrm>
            <a:prstGeom prst="roundRect">
              <a:avLst>
                <a:gd name="adj" fmla="val 4038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5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  <a:t>@RestController</a:t>
              </a:r>
              <a:br>
                <a:rPr lang="en-US" altLang="zh-CN" sz="105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5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public class </a:t>
              </a:r>
              <a:r>
                <a:rPr lang="en-US" altLang="zh-CN" sz="1050">
                  <a:solidFill>
                    <a:srgbClr val="000000"/>
                  </a:solidFill>
                  <a:latin typeface="Fira Code" panose="020B0809050000020004" pitchFamily="49" charset="0"/>
                </a:rPr>
                <a:t>User</a:t>
              </a:r>
              <a:r>
                <a:rPr lang="en-US" altLang="zh-CN" sz="105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Controller </a:t>
              </a:r>
              <a:r>
                <a:rPr lang="en-US" altLang="zh-CN" sz="105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{</a:t>
              </a:r>
              <a:br>
                <a:rPr lang="en-US" altLang="zh-CN" sz="105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5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private final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UserService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871094"/>
                  </a:solidFill>
                  <a:effectLst/>
                  <a:latin typeface="Fira Code" panose="020B0809050000020004" pitchFamily="49" charset="0"/>
                </a:rPr>
                <a:t>userService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;</a:t>
              </a:r>
              <a:endParaRPr kumimoji="0" lang="en-US" altLang="zh-CN" sz="105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50">
                  <a:solidFill>
                    <a:srgbClr val="080808"/>
                  </a:solidFill>
                  <a:latin typeface="Fira Code" panose="020B0809050000020004" pitchFamily="49" charset="0"/>
                </a:rPr>
                <a:t>    </a:t>
              </a:r>
              <a:r>
                <a:rPr lang="en-US" altLang="zh-CN" sz="1050">
                  <a:solidFill>
                    <a:srgbClr val="AB9930"/>
                  </a:solidFill>
                  <a:latin typeface="Fira Code" panose="020B0809050000020004" pitchFamily="49" charset="0"/>
                </a:rPr>
                <a:t>@Autowired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kumimoji="0" lang="en-US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public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627A"/>
                  </a:solidFill>
                  <a:effectLst/>
                  <a:latin typeface="Fira Code" panose="020B0809050000020004" pitchFamily="49" charset="0"/>
                </a:rPr>
                <a:t>UserController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(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UserService userService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) {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</a:t>
              </a:r>
              <a:r>
                <a:rPr kumimoji="0" lang="en-US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this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.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871094"/>
                  </a:solidFill>
                  <a:effectLst/>
                  <a:latin typeface="Fira Code" panose="020B0809050000020004" pitchFamily="49" charset="0"/>
                </a:rPr>
                <a:t>userService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=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userService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;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kumimoji="0" lang="en-US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}</a:t>
              </a:r>
              <a:endParaRPr lang="en-US" altLang="zh-CN" sz="1050">
                <a:solidFill>
                  <a:srgbClr val="080808"/>
                </a:solidFill>
                <a:latin typeface="Fira Code" panose="020B08090500000200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5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}</a:t>
              </a:r>
            </a:p>
          </p:txBody>
        </p:sp>
        <p:sp>
          <p:nvSpPr>
            <p:cNvPr id="21" name="矩形: 圆顶角 20">
              <a:extLst>
                <a:ext uri="{FF2B5EF4-FFF2-40B4-BE49-F238E27FC236}">
                  <a16:creationId xmlns:a16="http://schemas.microsoft.com/office/drawing/2014/main" id="{CED60663-A37E-4C24-4F33-6BDD7783ACE5}"/>
                </a:ext>
              </a:extLst>
            </p:cNvPr>
            <p:cNvSpPr/>
            <p:nvPr/>
          </p:nvSpPr>
          <p:spPr>
            <a:xfrm>
              <a:off x="2297721" y="3660322"/>
              <a:ext cx="5886951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400" b="1">
                  <a:solidFill>
                    <a:schemeClr val="bg1"/>
                  </a:solidFill>
                  <a:latin typeface="Fira Code" panose="020B0809050000020004" pitchFamily="49" charset="0"/>
                </a:rPr>
                <a:t>②</a:t>
              </a:r>
              <a:r>
                <a:rPr lang="en-US" altLang="zh-CN" sz="1400" b="1">
                  <a:solidFill>
                    <a:schemeClr val="bg1"/>
                  </a:solidFill>
                  <a:latin typeface="Fira Code" panose="020B0809050000020004" pitchFamily="49" charset="0"/>
                </a:rPr>
                <a:t>.</a:t>
              </a:r>
              <a:r>
                <a:rPr lang="zh-CN" altLang="en-US" sz="1400" b="1">
                  <a:solidFill>
                    <a:schemeClr val="bg1"/>
                  </a:solidFill>
                  <a:latin typeface="Fira Code" panose="020B0809050000020004" pitchFamily="49" charset="0"/>
                </a:rPr>
                <a:t>构造函数注入</a:t>
              </a:r>
              <a:endParaRPr lang="en-US" altLang="zh-CN" sz="1400" b="1">
                <a:solidFill>
                  <a:schemeClr val="bg1"/>
                </a:solidFill>
                <a:latin typeface="Fira Code" panose="020B0809050000020004" pitchFamily="49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B7A78D1-81BE-8274-52FE-78913276AF68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97C5D387-668D-6238-B985-B24288E769D8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E4831B1-F182-10C7-9AEA-BFBF86D0AB46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Rectangle 1">
            <a:extLst>
              <a:ext uri="{FF2B5EF4-FFF2-40B4-BE49-F238E27FC236}">
                <a16:creationId xmlns:a16="http://schemas.microsoft.com/office/drawing/2014/main" id="{6FE16C9B-5994-C894-D238-6648051C1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6" name="组合 2">
            <a:extLst>
              <a:ext uri="{FF2B5EF4-FFF2-40B4-BE49-F238E27FC236}">
                <a16:creationId xmlns:a16="http://schemas.microsoft.com/office/drawing/2014/main" id="{5CFE9D7A-3D2A-4BF6-821B-BC3BAF11C714}"/>
              </a:ext>
            </a:extLst>
          </p:cNvPr>
          <p:cNvGrpSpPr/>
          <p:nvPr/>
        </p:nvGrpSpPr>
        <p:grpSpPr>
          <a:xfrm>
            <a:off x="913544" y="4457805"/>
            <a:ext cx="4995565" cy="2182836"/>
            <a:chOff x="2297720" y="3660322"/>
            <a:chExt cx="5504185" cy="2108567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CA1CDC88-E4DA-5710-102C-E600BB101193}"/>
                </a:ext>
              </a:extLst>
            </p:cNvPr>
            <p:cNvSpPr/>
            <p:nvPr/>
          </p:nvSpPr>
          <p:spPr>
            <a:xfrm>
              <a:off x="2297726" y="3660326"/>
              <a:ext cx="5504179" cy="2108563"/>
            </a:xfrm>
            <a:prstGeom prst="roundRect">
              <a:avLst>
                <a:gd name="adj" fmla="val 4038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5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  <a:t>@RestController</a:t>
              </a:r>
              <a:br>
                <a:rPr lang="en-US" altLang="zh-CN" sz="105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5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public class </a:t>
              </a:r>
              <a:r>
                <a:rPr lang="en-US" altLang="zh-CN" sz="1050">
                  <a:solidFill>
                    <a:srgbClr val="000000"/>
                  </a:solidFill>
                  <a:latin typeface="Fira Code" panose="020B0809050000020004" pitchFamily="49" charset="0"/>
                </a:rPr>
                <a:t>User</a:t>
              </a:r>
              <a:r>
                <a:rPr lang="en-US" altLang="zh-CN" sz="105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Controller </a:t>
              </a:r>
              <a:r>
                <a:rPr lang="en-US" altLang="zh-CN" sz="105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{</a:t>
              </a:r>
              <a:br>
                <a:rPr lang="en-US" altLang="zh-CN" sz="105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5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private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UserService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871094"/>
                  </a:solidFill>
                  <a:effectLst/>
                  <a:latin typeface="Fira Code" panose="020B0809050000020004" pitchFamily="49" charset="0"/>
                </a:rPr>
                <a:t>userService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;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kumimoji="0" lang="en-US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  <a:t>@Autowired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</a:br>
              <a:r>
                <a:rPr kumimoji="0" lang="en-US" altLang="zh-CN" sz="105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  <a:t>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public void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627A"/>
                  </a:solidFill>
                  <a:effectLst/>
                  <a:latin typeface="Fira Code" panose="020B0809050000020004" pitchFamily="49" charset="0"/>
                </a:rPr>
                <a:t>setUserService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(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UserService userService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) {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</a:t>
              </a:r>
              <a:r>
                <a:rPr kumimoji="0" lang="en-US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this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.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871094"/>
                  </a:solidFill>
                  <a:effectLst/>
                  <a:latin typeface="Fira Code" panose="020B0809050000020004" pitchFamily="49" charset="0"/>
                </a:rPr>
                <a:t>userService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=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userService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;</a:t>
              </a:r>
              <a:b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kumimoji="0" lang="en-US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</a:t>
              </a:r>
              <a:r>
                <a:rPr kumimoji="0" lang="zh-CN" altLang="zh-CN" sz="105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}</a:t>
              </a:r>
              <a:endParaRPr kumimoji="0" lang="en-US" altLang="zh-CN" sz="105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50">
                  <a:solidFill>
                    <a:srgbClr val="080808"/>
                  </a:solidFill>
                  <a:latin typeface="Fira Code" panose="020B0809050000020004" pitchFamily="49" charset="0"/>
                </a:rPr>
                <a:t>}</a:t>
              </a:r>
              <a:endParaRPr lang="en-US" altLang="zh-CN" sz="1050">
                <a:solidFill>
                  <a:srgbClr val="080808"/>
                </a:solidFill>
                <a:effectLst/>
                <a:latin typeface="Fira Code" panose="020B0809050000020004" pitchFamily="49" charset="0"/>
              </a:endParaRPr>
            </a:p>
          </p:txBody>
        </p:sp>
        <p:sp>
          <p:nvSpPr>
            <p:cNvPr id="28" name="矩形: 圆顶角 27">
              <a:extLst>
                <a:ext uri="{FF2B5EF4-FFF2-40B4-BE49-F238E27FC236}">
                  <a16:creationId xmlns:a16="http://schemas.microsoft.com/office/drawing/2014/main" id="{2E47C162-5410-D0FC-B47C-C8527C57A526}"/>
                </a:ext>
              </a:extLst>
            </p:cNvPr>
            <p:cNvSpPr/>
            <p:nvPr/>
          </p:nvSpPr>
          <p:spPr>
            <a:xfrm>
              <a:off x="2297720" y="3660322"/>
              <a:ext cx="5504180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400" b="1">
                  <a:solidFill>
                    <a:schemeClr val="bg1"/>
                  </a:solidFill>
                  <a:latin typeface="Fira Code" panose="020B0809050000020004" pitchFamily="49" charset="0"/>
                </a:rPr>
                <a:t>③</a:t>
              </a:r>
              <a:r>
                <a:rPr lang="en-US" altLang="zh-CN" sz="1400" b="1">
                  <a:solidFill>
                    <a:schemeClr val="bg1"/>
                  </a:solidFill>
                  <a:latin typeface="Fira Code" panose="020B0809050000020004" pitchFamily="49" charset="0"/>
                </a:rPr>
                <a:t>.setter</a:t>
              </a:r>
              <a:r>
                <a:rPr lang="zh-CN" altLang="en-US" sz="1400" b="1">
                  <a:solidFill>
                    <a:schemeClr val="bg1"/>
                  </a:solidFill>
                  <a:latin typeface="Fira Code" panose="020B0809050000020004" pitchFamily="49" charset="0"/>
                </a:rPr>
                <a:t>注入</a:t>
              </a:r>
              <a:endParaRPr lang="en-US" altLang="zh-CN" sz="1400" b="1">
                <a:solidFill>
                  <a:schemeClr val="bg1"/>
                </a:solidFill>
                <a:latin typeface="Fira Code" panose="020B0809050000020004" pitchFamily="49" charset="0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3712F77-C759-C90E-E8B7-849C4C25D8CD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9AD8B717-D18B-B18A-828F-5315EF4EE9B8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5B83304-08D2-65AD-827A-3542B203D404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Rectangle 2">
            <a:extLst>
              <a:ext uri="{FF2B5EF4-FFF2-40B4-BE49-F238E27FC236}">
                <a16:creationId xmlns:a16="http://schemas.microsoft.com/office/drawing/2014/main" id="{740275F4-1049-F9F0-89E1-432F20733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FAEFCAE-616F-5184-9E28-7A86A61AA42F}"/>
              </a:ext>
            </a:extLst>
          </p:cNvPr>
          <p:cNvSpPr txBox="1"/>
          <p:nvPr/>
        </p:nvSpPr>
        <p:spPr>
          <a:xfrm>
            <a:off x="894435" y="3391225"/>
            <a:ext cx="5057795" cy="733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00B050"/>
                </a:solidFill>
              </a:rPr>
              <a:t>优点：代码简洁、方便快速开发。</a:t>
            </a:r>
            <a:endParaRPr lang="en-US" altLang="zh-CN" sz="140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C00000"/>
                </a:solidFill>
              </a:rPr>
              <a:t>缺点：隐藏了类之间的依赖关系、可能会破坏类的封装性。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6963751-2D1C-B43E-C18E-F0B44FF66CC7}"/>
              </a:ext>
            </a:extLst>
          </p:cNvPr>
          <p:cNvSpPr txBox="1"/>
          <p:nvPr/>
        </p:nvSpPr>
        <p:spPr>
          <a:xfrm>
            <a:off x="6284841" y="3358045"/>
            <a:ext cx="5586786" cy="1079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00B050"/>
                </a:solidFill>
              </a:rPr>
              <a:t>优点：能清晰地看到类的依赖关系、提高了代码的安全性。</a:t>
            </a:r>
            <a:endParaRPr lang="en-US" altLang="zh-CN" sz="140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C00000"/>
                </a:solidFill>
              </a:rPr>
              <a:t>缺点：代码繁琐、如果构造参数过多，可能会导致构造函数臃肿。</a:t>
            </a:r>
            <a:endParaRPr lang="en-US" altLang="zh-CN" sz="140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rgbClr val="C00000"/>
                </a:solidFill>
              </a:rPr>
              <a:t>注意：如果只有一个构造函数，</a:t>
            </a:r>
            <a:r>
              <a:rPr lang="en-US" altLang="zh-CN" sz="1400" b="1">
                <a:solidFill>
                  <a:srgbClr val="C00000"/>
                </a:solidFill>
              </a:rPr>
              <a:t>@Autowired</a:t>
            </a:r>
            <a:r>
              <a:rPr lang="zh-CN" altLang="en-US" sz="1400" b="1">
                <a:solidFill>
                  <a:srgbClr val="C00000"/>
                </a:solidFill>
              </a:rPr>
              <a:t>注解可以省略。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F174504-8E78-473E-FB3E-5B3CCC7523FD}"/>
              </a:ext>
            </a:extLst>
          </p:cNvPr>
          <p:cNvSpPr txBox="1"/>
          <p:nvPr/>
        </p:nvSpPr>
        <p:spPr>
          <a:xfrm>
            <a:off x="6003565" y="5330178"/>
            <a:ext cx="4467890" cy="733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00B050"/>
                </a:solidFill>
              </a:rPr>
              <a:t>优点：保持了类的封装性，依赖关系更清晰。</a:t>
            </a:r>
            <a:endParaRPr lang="en-US" altLang="zh-CN" sz="140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C00000"/>
                </a:solidFill>
              </a:rPr>
              <a:t>缺点：需要额外编写</a:t>
            </a:r>
            <a:r>
              <a:rPr lang="en-US" altLang="zh-CN" sz="1400">
                <a:solidFill>
                  <a:srgbClr val="C00000"/>
                </a:solidFill>
              </a:rPr>
              <a:t>setter</a:t>
            </a:r>
            <a:r>
              <a:rPr lang="zh-CN" altLang="en-US" sz="1400">
                <a:solidFill>
                  <a:srgbClr val="C00000"/>
                </a:solidFill>
              </a:rPr>
              <a:t>方法，增加了代码量。</a:t>
            </a:r>
          </a:p>
        </p:txBody>
      </p:sp>
    </p:spTree>
    <p:extLst>
      <p:ext uri="{BB962C8B-B14F-4D97-AF65-F5344CB8AC3E}">
        <p14:creationId xmlns:p14="http://schemas.microsoft.com/office/powerpoint/2010/main" val="275283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FC7BB13-59E2-4900-7E37-08B94C8B8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106850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262626"/>
                </a:solidFill>
                <a:latin typeface="Fira Code" panose="020B0809050000020004" pitchFamily="49" charset="0"/>
              </a:rPr>
              <a:t>官网：</a:t>
            </a:r>
            <a:r>
              <a:rPr lang="en-US" altLang="zh-CN">
                <a:solidFill>
                  <a:srgbClr val="262626"/>
                </a:solidFill>
                <a:latin typeface="Fira Code" panose="020B0809050000020004" pitchFamily="49" charset="0"/>
                <a:ea typeface="Fira Code" panose="020B0809050000020004" pitchFamily="49" charset="0"/>
                <a:hlinkClick r:id="rId2"/>
              </a:rPr>
              <a:t>spring.io</a:t>
            </a:r>
            <a:endParaRPr lang="zh-CN" altLang="en-US">
              <a:solidFill>
                <a:srgbClr val="262626"/>
              </a:solidFill>
              <a:latin typeface="Fira Code" panose="020B08090500000200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262626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Spring</a:t>
            </a:r>
            <a:r>
              <a:rPr lang="zh-CN" altLang="en-US">
                <a:solidFill>
                  <a:srgbClr val="262626"/>
                </a:solidFill>
                <a:latin typeface="Fira Code" panose="020B0809050000020004" pitchFamily="49" charset="0"/>
              </a:rPr>
              <a:t>发展到今天已经形成了一种开发生态圈，</a:t>
            </a:r>
            <a:r>
              <a:rPr lang="en-US" altLang="zh-CN">
                <a:solidFill>
                  <a:srgbClr val="262626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Spring</a:t>
            </a:r>
            <a:r>
              <a:rPr lang="zh-CN" altLang="en-US">
                <a:solidFill>
                  <a:srgbClr val="262626"/>
                </a:solidFill>
                <a:latin typeface="Fira Code" panose="020B0809050000020004" pitchFamily="49" charset="0"/>
              </a:rPr>
              <a:t>提供了若干个子项目，每个项目用于完成特定的功能。</a:t>
            </a:r>
            <a:endParaRPr lang="en-US" altLang="zh-CN">
              <a:solidFill>
                <a:srgbClr val="262626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763E07E-7C22-9622-2DE2-3F56CD0A7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+mn-ea"/>
              </a:rPr>
              <a:t>Spring</a:t>
            </a:r>
            <a:endParaRPr lang="zh-CN" altLang="en-US">
              <a:ea typeface="+mn-ea"/>
            </a:endParaRPr>
          </a:p>
        </p:txBody>
      </p:sp>
      <p:pic>
        <p:nvPicPr>
          <p:cNvPr id="2" name="!!sf">
            <a:extLst>
              <a:ext uri="{FF2B5EF4-FFF2-40B4-BE49-F238E27FC236}">
                <a16:creationId xmlns:a16="http://schemas.microsoft.com/office/drawing/2014/main" id="{18E437CE-A5CE-6310-2586-F9CD0D0E9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354" y="3547537"/>
            <a:ext cx="2684034" cy="15311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B4DF62E-D722-655B-8AA7-E0866A7A6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267" y="2327728"/>
            <a:ext cx="2684035" cy="15406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1DFEAD8-CD6C-A506-697F-21BA4CB0B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062" y="2331175"/>
            <a:ext cx="2684034" cy="15371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5240D9F-64DA-CD7A-BF89-52BF42A1C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11" y="4764429"/>
            <a:ext cx="2683345" cy="15273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AC60828-CE10-7003-54F4-D2A52DC7FE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2751" y="4764429"/>
            <a:ext cx="2683345" cy="1536453"/>
          </a:xfrm>
          <a:prstGeom prst="rect">
            <a:avLst/>
          </a:prstGeom>
        </p:spPr>
      </p:pic>
      <p:pic>
        <p:nvPicPr>
          <p:cNvPr id="16" name="图形 15" descr="箭头: 顺时针弯曲 纯色填充">
            <a:extLst>
              <a:ext uri="{FF2B5EF4-FFF2-40B4-BE49-F238E27FC236}">
                <a16:creationId xmlns:a16="http://schemas.microsoft.com/office/drawing/2014/main" id="{FE3FBA91-44AE-D1B7-1CC3-025F57C2B9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4973642">
            <a:off x="4299807" y="4573678"/>
            <a:ext cx="643694" cy="643694"/>
          </a:xfrm>
          <a:prstGeom prst="rect">
            <a:avLst/>
          </a:prstGeom>
        </p:spPr>
      </p:pic>
      <p:pic>
        <p:nvPicPr>
          <p:cNvPr id="17" name="图形 16" descr="箭头: 逆时针曲线 纯色填充">
            <a:extLst>
              <a:ext uri="{FF2B5EF4-FFF2-40B4-BE49-F238E27FC236}">
                <a16:creationId xmlns:a16="http://schemas.microsoft.com/office/drawing/2014/main" id="{E0CCEB50-9CC4-AB97-48F0-2B9040957B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408844">
            <a:off x="7158378" y="4642635"/>
            <a:ext cx="643694" cy="643694"/>
          </a:xfrm>
          <a:prstGeom prst="rect">
            <a:avLst/>
          </a:prstGeom>
        </p:spPr>
      </p:pic>
      <p:pic>
        <p:nvPicPr>
          <p:cNvPr id="18" name="图形 17" descr="上一步 纯色填充">
            <a:extLst>
              <a:ext uri="{FF2B5EF4-FFF2-40B4-BE49-F238E27FC236}">
                <a16:creationId xmlns:a16="http://schemas.microsoft.com/office/drawing/2014/main" id="{E0CFC69F-B5F1-1738-FB15-CFA9AAEAB7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1325453">
            <a:off x="4332931" y="3404478"/>
            <a:ext cx="643694" cy="643694"/>
          </a:xfrm>
          <a:prstGeom prst="rect">
            <a:avLst/>
          </a:prstGeom>
        </p:spPr>
      </p:pic>
      <p:pic>
        <p:nvPicPr>
          <p:cNvPr id="19" name="图形 18" descr="上一步 纯色填充">
            <a:extLst>
              <a:ext uri="{FF2B5EF4-FFF2-40B4-BE49-F238E27FC236}">
                <a16:creationId xmlns:a16="http://schemas.microsoft.com/office/drawing/2014/main" id="{6F4C3C90-8DF8-DE6E-6C93-F4C1055C26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9187190">
            <a:off x="7168470" y="3389407"/>
            <a:ext cx="643694" cy="64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81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02B31D-C72F-7ACF-E03C-251671D8C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92399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ea typeface="Fira Code" panose="020B0809050000020004" pitchFamily="49" charset="0"/>
              </a:rPr>
              <a:t>@Autowired</a:t>
            </a:r>
            <a:r>
              <a:rPr lang="zh-CN" altLang="en-US"/>
              <a:t>注解，默认是按照</a:t>
            </a:r>
            <a:r>
              <a:rPr lang="zh-CN" altLang="en-US" b="1">
                <a:solidFill>
                  <a:srgbClr val="C00000"/>
                </a:solidFill>
              </a:rPr>
              <a:t>类型</a:t>
            </a:r>
            <a:r>
              <a:rPr lang="zh-CN" altLang="en-US"/>
              <a:t>进行注入的。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如果存在多个相同类型的</a:t>
            </a:r>
            <a:r>
              <a:rPr lang="en-US" altLang="zh-CN">
                <a:ea typeface="Fira Code" panose="020B0809050000020004" pitchFamily="49" charset="0"/>
              </a:rPr>
              <a:t>bean</a:t>
            </a:r>
            <a:r>
              <a:rPr lang="zh-CN" altLang="en-US"/>
              <a:t>，将会报出如下错误：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88B3783-FA51-DE0E-81FF-F0C3B77ED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DI</a:t>
            </a:r>
            <a:r>
              <a:rPr lang="zh-CN" altLang="en-US"/>
              <a:t>详解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8941D5E0-3045-E163-0E16-1A168D3DB8D0}"/>
              </a:ext>
            </a:extLst>
          </p:cNvPr>
          <p:cNvSpPr txBox="1">
            <a:spLocks/>
          </p:cNvSpPr>
          <p:nvPr/>
        </p:nvSpPr>
        <p:spPr>
          <a:xfrm>
            <a:off x="1502853" y="3892938"/>
            <a:ext cx="2041285" cy="51719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Fira Code" panose="020B0809050000020004" pitchFamily="49" charset="0"/>
              </a:rPr>
              <a:t>方案一：</a:t>
            </a:r>
            <a:r>
              <a:rPr lang="en-US" altLang="zh-CN">
                <a:latin typeface="Fira Code" panose="020B0809050000020004" pitchFamily="49" charset="0"/>
              </a:rPr>
              <a:t>@Primary</a:t>
            </a:r>
            <a:endParaRPr lang="zh-CN" altLang="en-US">
              <a:latin typeface="Fira Code" panose="020B0809050000020004" pitchFamily="49" charset="0"/>
            </a:endParaRPr>
          </a:p>
        </p:txBody>
      </p: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C1CE358B-70BE-EADF-B951-F51E2E75AE81}"/>
              </a:ext>
            </a:extLst>
          </p:cNvPr>
          <p:cNvSpPr txBox="1">
            <a:spLocks/>
          </p:cNvSpPr>
          <p:nvPr/>
        </p:nvSpPr>
        <p:spPr>
          <a:xfrm>
            <a:off x="5230611" y="3892938"/>
            <a:ext cx="2329490" cy="51719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Fira Code" panose="020B0809050000020004" pitchFamily="49" charset="0"/>
              </a:rPr>
              <a:t>方案二：</a:t>
            </a:r>
            <a:r>
              <a:rPr lang="en-US" altLang="zh-CN">
                <a:latin typeface="Fira Code" panose="020B0809050000020004" pitchFamily="49" charset="0"/>
              </a:rPr>
              <a:t>@Qualifier</a:t>
            </a:r>
            <a:endParaRPr lang="zh-CN" altLang="en-US">
              <a:latin typeface="Fira Code" panose="020B0809050000020004" pitchFamily="49" charset="0"/>
            </a:endParaRPr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8AC0F568-9496-2C30-C513-ED4C68E0E14A}"/>
              </a:ext>
            </a:extLst>
          </p:cNvPr>
          <p:cNvSpPr txBox="1">
            <a:spLocks/>
          </p:cNvSpPr>
          <p:nvPr/>
        </p:nvSpPr>
        <p:spPr>
          <a:xfrm>
            <a:off x="8803061" y="3892938"/>
            <a:ext cx="2177090" cy="51719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Fira Code" panose="020B0809050000020004" pitchFamily="49" charset="0"/>
              </a:rPr>
              <a:t>方案三：</a:t>
            </a:r>
            <a:r>
              <a:rPr lang="en-US" altLang="zh-CN">
                <a:latin typeface="Fira Code" panose="020B0809050000020004" pitchFamily="49" charset="0"/>
              </a:rPr>
              <a:t>@Resource</a:t>
            </a:r>
            <a:endParaRPr lang="zh-CN" altLang="en-US">
              <a:latin typeface="Fira Code" panose="020B0809050000020004" pitchFamily="49" charset="0"/>
            </a:endParaRPr>
          </a:p>
        </p:txBody>
      </p:sp>
      <p:grpSp>
        <p:nvGrpSpPr>
          <p:cNvPr id="11" name="组合 2">
            <a:extLst>
              <a:ext uri="{FF2B5EF4-FFF2-40B4-BE49-F238E27FC236}">
                <a16:creationId xmlns:a16="http://schemas.microsoft.com/office/drawing/2014/main" id="{73C42235-CCC2-941C-3814-757CB902B8E7}"/>
              </a:ext>
            </a:extLst>
          </p:cNvPr>
          <p:cNvGrpSpPr/>
          <p:nvPr/>
        </p:nvGrpSpPr>
        <p:grpSpPr>
          <a:xfrm>
            <a:off x="937878" y="4472884"/>
            <a:ext cx="3838414" cy="2054532"/>
            <a:chOff x="2297721" y="3660322"/>
            <a:chExt cx="4229220" cy="1984628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91629091-C423-BBD2-8BEB-8BF45F80C3D4}"/>
                </a:ext>
              </a:extLst>
            </p:cNvPr>
            <p:cNvSpPr/>
            <p:nvPr/>
          </p:nvSpPr>
          <p:spPr>
            <a:xfrm>
              <a:off x="2297727" y="3660325"/>
              <a:ext cx="4229212" cy="1984625"/>
            </a:xfrm>
            <a:prstGeom prst="roundRect">
              <a:avLst>
                <a:gd name="adj" fmla="val 4038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900">
                  <a:solidFill>
                    <a:srgbClr val="9E880D"/>
                  </a:solidFill>
                  <a:latin typeface="Fira Code" panose="020B0809050000020004" pitchFamily="49" charset="0"/>
                </a:rPr>
                <a:t>@Primary</a:t>
              </a:r>
              <a:endParaRPr lang="en-US" altLang="zh-CN" sz="900">
                <a:solidFill>
                  <a:srgbClr val="9E880D"/>
                </a:solidFill>
                <a:effectLst/>
                <a:latin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90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  <a:t>@Service</a:t>
              </a:r>
              <a:br>
                <a:rPr lang="en-US" altLang="zh-CN" sz="90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90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public class </a:t>
              </a:r>
              <a:r>
                <a:rPr lang="en-US" altLang="zh-CN" sz="900">
                  <a:solidFill>
                    <a:srgbClr val="000000"/>
                  </a:solidFill>
                  <a:latin typeface="Fira Code" panose="020B0809050000020004" pitchFamily="49" charset="0"/>
                </a:rPr>
                <a:t>User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ServiceImpl </a:t>
              </a:r>
              <a:r>
                <a:rPr lang="en-US" altLang="zh-CN" sz="90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implements </a:t>
              </a:r>
              <a:r>
                <a:rPr lang="en-US" altLang="zh-CN" sz="900">
                  <a:solidFill>
                    <a:srgbClr val="000000"/>
                  </a:solidFill>
                  <a:latin typeface="Fira Code" panose="020B0809050000020004" pitchFamily="49" charset="0"/>
                </a:rPr>
                <a:t>User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Service 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{</a:t>
              </a:r>
              <a:b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</a:t>
              </a:r>
              <a:r>
                <a:rPr lang="en-US" altLang="zh-CN" sz="90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  <a:t>@Override</a:t>
              </a:r>
              <a:br>
                <a:rPr lang="en-US" altLang="zh-CN" sz="90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90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  <a:t>    </a:t>
              </a:r>
              <a:r>
                <a:rPr lang="en-US" altLang="zh-CN" sz="90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public 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List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&lt;</a:t>
              </a:r>
              <a:r>
                <a:rPr lang="en-US" altLang="zh-CN" sz="9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User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 </a:t>
              </a:r>
              <a:r>
                <a:rPr lang="en-US" altLang="zh-CN" sz="900">
                  <a:solidFill>
                    <a:srgbClr val="0070C0"/>
                  </a:solidFill>
                  <a:effectLst/>
                  <a:latin typeface="Fira Code" panose="020B0809050000020004" pitchFamily="49" charset="0"/>
                </a:rPr>
                <a:t>list</a:t>
              </a: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(){</a:t>
              </a:r>
              <a:b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    </a:t>
              </a:r>
              <a:r>
                <a:rPr lang="en-US" altLang="zh-CN" sz="900"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</a:t>
              </a:r>
              <a:r>
                <a:rPr lang="zh-CN" altLang="en-US" sz="900"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省略</a:t>
              </a:r>
              <a:r>
                <a:rPr lang="en-US" altLang="zh-CN" sz="900"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lang="en-US" altLang="zh-CN" sz="900">
                  <a:solidFill>
                    <a:srgbClr val="8C8C8C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……</a:t>
              </a:r>
              <a:b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}</a:t>
              </a:r>
              <a:b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9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}</a:t>
              </a:r>
            </a:p>
          </p:txBody>
        </p:sp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E03C1FF9-E765-E296-BF3A-A9EE01B44CC1}"/>
                </a:ext>
              </a:extLst>
            </p:cNvPr>
            <p:cNvSpPr/>
            <p:nvPr/>
          </p:nvSpPr>
          <p:spPr>
            <a:xfrm>
              <a:off x="2297721" y="3660322"/>
              <a:ext cx="4229220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>
                  <a:solidFill>
                    <a:schemeClr val="bg1"/>
                  </a:solidFill>
                  <a:latin typeface="Fira Code" panose="020B0809050000020004" pitchFamily="49" charset="0"/>
                </a:rPr>
                <a:t>UserServiceImpl</a:t>
              </a: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9FA90C30-84B4-C0A5-77C5-CB1D7B3AC15A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FD7434C-A127-8624-A3CE-2435088FFE11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BD6D002-0631-58C6-1AE0-B147C8623B4F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2">
            <a:extLst>
              <a:ext uri="{FF2B5EF4-FFF2-40B4-BE49-F238E27FC236}">
                <a16:creationId xmlns:a16="http://schemas.microsoft.com/office/drawing/2014/main" id="{39EF54A6-FDDB-E69D-0F03-158FBD111361}"/>
              </a:ext>
            </a:extLst>
          </p:cNvPr>
          <p:cNvGrpSpPr/>
          <p:nvPr/>
        </p:nvGrpSpPr>
        <p:grpSpPr>
          <a:xfrm>
            <a:off x="4853960" y="4472885"/>
            <a:ext cx="3228791" cy="2054532"/>
            <a:chOff x="2297721" y="3660322"/>
            <a:chExt cx="3557529" cy="1984628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0D139618-1AAE-103B-3390-8767D442803A}"/>
                </a:ext>
              </a:extLst>
            </p:cNvPr>
            <p:cNvSpPr/>
            <p:nvPr/>
          </p:nvSpPr>
          <p:spPr>
            <a:xfrm>
              <a:off x="2297727" y="3660326"/>
              <a:ext cx="3557523" cy="1984624"/>
            </a:xfrm>
            <a:prstGeom prst="roundRect">
              <a:avLst>
                <a:gd name="adj" fmla="val 4038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00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  <a:t>@RestController</a:t>
              </a:r>
              <a:br>
                <a:rPr lang="en-US" altLang="zh-CN" sz="100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public class </a:t>
              </a:r>
              <a:r>
                <a:rPr lang="en-US" altLang="zh-CN" sz="1000">
                  <a:solidFill>
                    <a:srgbClr val="000000"/>
                  </a:solidFill>
                  <a:latin typeface="Fira Code" panose="020B0809050000020004" pitchFamily="49" charset="0"/>
                </a:rPr>
                <a:t>User</a:t>
              </a:r>
              <a:r>
                <a:rPr lang="en-US" altLang="zh-CN" sz="10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Controller 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{</a:t>
              </a:r>
              <a:b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</a:t>
              </a:r>
              <a:r>
                <a:rPr lang="en-US" altLang="zh-CN" sz="100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  <a:t>@Autowired</a:t>
              </a:r>
              <a:br>
                <a:rPr lang="en-US" altLang="zh-CN" sz="100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  <a:t>    @Qualifier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(</a:t>
              </a:r>
              <a:r>
                <a:rPr lang="en-US" altLang="zh-CN" sz="10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"</a:t>
              </a:r>
              <a:r>
                <a:rPr lang="en-US" altLang="zh-CN" sz="1000">
                  <a:solidFill>
                    <a:srgbClr val="067D17"/>
                  </a:solidFill>
                  <a:latin typeface="Fira Code" panose="020B0809050000020004" pitchFamily="49" charset="0"/>
                </a:rPr>
                <a:t>user</a:t>
              </a:r>
              <a:r>
                <a:rPr lang="en-US" altLang="zh-CN" sz="10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ServiceImpl"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)</a:t>
              </a:r>
              <a:b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</a:t>
              </a:r>
              <a:r>
                <a:rPr lang="en-US" altLang="zh-CN" sz="100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private </a:t>
              </a:r>
              <a:r>
                <a:rPr lang="en-US" altLang="zh-CN" sz="1000">
                  <a:solidFill>
                    <a:srgbClr val="000000"/>
                  </a:solidFill>
                  <a:latin typeface="Fira Code" panose="020B0809050000020004" pitchFamily="49" charset="0"/>
                </a:rPr>
                <a:t>User</a:t>
              </a:r>
              <a:r>
                <a:rPr lang="en-US" altLang="zh-CN" sz="10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Service </a:t>
              </a:r>
              <a:r>
                <a:rPr lang="en-US" altLang="zh-CN" sz="1000">
                  <a:solidFill>
                    <a:srgbClr val="871094"/>
                  </a:solidFill>
                  <a:latin typeface="Fira Code" panose="020B0809050000020004" pitchFamily="49" charset="0"/>
                </a:rPr>
                <a:t>user</a:t>
              </a:r>
              <a:r>
                <a:rPr lang="en-US" altLang="zh-CN" sz="1000">
                  <a:solidFill>
                    <a:srgbClr val="871094"/>
                  </a:solidFill>
                  <a:effectLst/>
                  <a:latin typeface="Fira Code" panose="020B0809050000020004" pitchFamily="49" charset="0"/>
                </a:rPr>
                <a:t>Service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b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}</a:t>
              </a:r>
            </a:p>
          </p:txBody>
        </p:sp>
        <p:sp>
          <p:nvSpPr>
            <p:cNvPr id="19" name="矩形: 圆顶角 18">
              <a:extLst>
                <a:ext uri="{FF2B5EF4-FFF2-40B4-BE49-F238E27FC236}">
                  <a16:creationId xmlns:a16="http://schemas.microsoft.com/office/drawing/2014/main" id="{D3E5D330-E407-7B74-844E-27125061E98B}"/>
                </a:ext>
              </a:extLst>
            </p:cNvPr>
            <p:cNvSpPr/>
            <p:nvPr/>
          </p:nvSpPr>
          <p:spPr>
            <a:xfrm>
              <a:off x="2297721" y="3660322"/>
              <a:ext cx="3557523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>
                  <a:solidFill>
                    <a:schemeClr val="bg1"/>
                  </a:solidFill>
                  <a:latin typeface="Fira Code" panose="020B0809050000020004" pitchFamily="49" charset="0"/>
                </a:rPr>
                <a:t>UserController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0DBC6F0-C335-05B9-0931-B26C57ADEAF7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00DAD662-AAED-DE50-1A72-56568B7193FF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C435CC2E-3952-F1DE-90A4-6B61A45F115E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">
            <a:extLst>
              <a:ext uri="{FF2B5EF4-FFF2-40B4-BE49-F238E27FC236}">
                <a16:creationId xmlns:a16="http://schemas.microsoft.com/office/drawing/2014/main" id="{C199F302-23FE-90A2-F553-DC645588327D}"/>
              </a:ext>
            </a:extLst>
          </p:cNvPr>
          <p:cNvGrpSpPr/>
          <p:nvPr/>
        </p:nvGrpSpPr>
        <p:grpSpPr>
          <a:xfrm>
            <a:off x="8348740" y="4472885"/>
            <a:ext cx="3228791" cy="2054532"/>
            <a:chOff x="2297721" y="3660322"/>
            <a:chExt cx="3557529" cy="1984628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01F7C36A-28E1-9D49-7514-6B89BC75E989}"/>
                </a:ext>
              </a:extLst>
            </p:cNvPr>
            <p:cNvSpPr/>
            <p:nvPr/>
          </p:nvSpPr>
          <p:spPr>
            <a:xfrm>
              <a:off x="2297727" y="3660326"/>
              <a:ext cx="3557523" cy="1984624"/>
            </a:xfrm>
            <a:prstGeom prst="roundRect">
              <a:avLst>
                <a:gd name="adj" fmla="val 4038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00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  <a:t>@RestController</a:t>
              </a:r>
              <a:br>
                <a:rPr lang="en-US" altLang="zh-CN" sz="100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public class </a:t>
              </a:r>
              <a:r>
                <a:rPr lang="en-US" altLang="zh-CN" sz="1000">
                  <a:solidFill>
                    <a:srgbClr val="000000"/>
                  </a:solidFill>
                  <a:latin typeface="Fira Code" panose="020B0809050000020004" pitchFamily="49" charset="0"/>
                </a:rPr>
                <a:t>User</a:t>
              </a:r>
              <a:r>
                <a:rPr lang="en-US" altLang="zh-CN" sz="10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Controller 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{</a:t>
              </a:r>
              <a:b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</a:t>
              </a:r>
              <a:r>
                <a:rPr lang="en-US" altLang="zh-CN" sz="1000">
                  <a:solidFill>
                    <a:srgbClr val="9E880D"/>
                  </a:solidFill>
                  <a:effectLst/>
                  <a:latin typeface="Fira Code" panose="020B0809050000020004" pitchFamily="49" charset="0"/>
                </a:rPr>
                <a:t>@Resource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(name = </a:t>
              </a:r>
              <a:r>
                <a:rPr lang="en-US" altLang="zh-CN" sz="10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"</a:t>
              </a:r>
              <a:r>
                <a:rPr lang="en-US" altLang="zh-CN" sz="1000">
                  <a:solidFill>
                    <a:srgbClr val="067D17"/>
                  </a:solidFill>
                  <a:latin typeface="Fira Code" panose="020B0809050000020004" pitchFamily="49" charset="0"/>
                </a:rPr>
                <a:t>user</a:t>
              </a:r>
              <a:r>
                <a:rPr lang="en-US" altLang="zh-CN" sz="1000">
                  <a:solidFill>
                    <a:srgbClr val="067D17"/>
                  </a:solidFill>
                  <a:effectLst/>
                  <a:latin typeface="Fira Code" panose="020B0809050000020004" pitchFamily="49" charset="0"/>
                </a:rPr>
                <a:t>ServiceImpl"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)</a:t>
              </a:r>
              <a:b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</a:t>
              </a:r>
              <a:r>
                <a:rPr lang="en-US" altLang="zh-CN" sz="100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private </a:t>
              </a:r>
              <a:r>
                <a:rPr lang="en-US" altLang="zh-CN" sz="1000">
                  <a:solidFill>
                    <a:srgbClr val="000000"/>
                  </a:solidFill>
                  <a:latin typeface="Fira Code" panose="020B0809050000020004" pitchFamily="49" charset="0"/>
                </a:rPr>
                <a:t>User</a:t>
              </a:r>
              <a:r>
                <a:rPr lang="en-US" altLang="zh-CN" sz="100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Service </a:t>
              </a:r>
              <a:r>
                <a:rPr lang="en-US" altLang="zh-CN" sz="1000">
                  <a:solidFill>
                    <a:srgbClr val="871094"/>
                  </a:solidFill>
                  <a:latin typeface="Fira Code" panose="020B0809050000020004" pitchFamily="49" charset="0"/>
                </a:rPr>
                <a:t>user</a:t>
              </a:r>
              <a:r>
                <a:rPr lang="en-US" altLang="zh-CN" sz="1000">
                  <a:solidFill>
                    <a:srgbClr val="871094"/>
                  </a:solidFill>
                  <a:effectLst/>
                  <a:latin typeface="Fira Code" panose="020B0809050000020004" pitchFamily="49" charset="0"/>
                </a:rPr>
                <a:t>Service</a:t>
              </a: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b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0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}</a:t>
              </a:r>
            </a:p>
          </p:txBody>
        </p:sp>
        <p:sp>
          <p:nvSpPr>
            <p:cNvPr id="25" name="矩形: 圆顶角 24">
              <a:extLst>
                <a:ext uri="{FF2B5EF4-FFF2-40B4-BE49-F238E27FC236}">
                  <a16:creationId xmlns:a16="http://schemas.microsoft.com/office/drawing/2014/main" id="{495D1C95-7E96-D75F-FAAF-9CD48FCA4FFC}"/>
                </a:ext>
              </a:extLst>
            </p:cNvPr>
            <p:cNvSpPr/>
            <p:nvPr/>
          </p:nvSpPr>
          <p:spPr>
            <a:xfrm>
              <a:off x="2297721" y="3660322"/>
              <a:ext cx="3557523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>
                  <a:solidFill>
                    <a:schemeClr val="bg1"/>
                  </a:solidFill>
                  <a:latin typeface="Fira Code" panose="020B0809050000020004" pitchFamily="49" charset="0"/>
                </a:rPr>
                <a:t>UserController</a:t>
              </a: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A9381073-A32A-7711-4EA6-269811AD1425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08E951B-1086-95A4-E8C6-FBCDFF799BC6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5A75BDE-D44A-250C-F0ED-D28D53E04BCC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A341ACAF-CD7A-15CF-179A-5F95929AF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28" y="1944738"/>
            <a:ext cx="10971213" cy="1210654"/>
          </a:xfrm>
          <a:prstGeom prst="roundRect">
            <a:avLst>
              <a:gd name="adj" fmla="val 8522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837ABFA1-E74F-BB2F-C2CD-45F31B8CEEAF}"/>
              </a:ext>
            </a:extLst>
          </p:cNvPr>
          <p:cNvSpPr/>
          <p:nvPr/>
        </p:nvSpPr>
        <p:spPr>
          <a:xfrm>
            <a:off x="880127" y="1942991"/>
            <a:ext cx="10971213" cy="1210654"/>
          </a:xfrm>
          <a:prstGeom prst="roundRect">
            <a:avLst>
              <a:gd name="adj" fmla="val 8077"/>
            </a:avLst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B33C6F6-FF29-59DB-7C6C-0A2E098BD570}"/>
              </a:ext>
            </a:extLst>
          </p:cNvPr>
          <p:cNvSpPr/>
          <p:nvPr/>
        </p:nvSpPr>
        <p:spPr>
          <a:xfrm>
            <a:off x="3271543" y="3068529"/>
            <a:ext cx="665630" cy="4782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4D8D0C-43B3-6F6E-B7F0-5803BFA90BD8}"/>
              </a:ext>
            </a:extLst>
          </p:cNvPr>
          <p:cNvSpPr/>
          <p:nvPr/>
        </p:nvSpPr>
        <p:spPr>
          <a:xfrm>
            <a:off x="7681036" y="3075095"/>
            <a:ext cx="665630" cy="4782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C875E6C-7376-E827-507D-E1860DD96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733" y="483939"/>
            <a:ext cx="3494780" cy="1288272"/>
          </a:xfrm>
          <a:prstGeom prst="roundRect">
            <a:avLst>
              <a:gd name="adj" fmla="val 5691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846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3" grpId="0" animBg="1"/>
      <p:bldP spid="4" grpId="0" animBg="1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6CB548-2358-09A7-6A1D-8582DCB387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/>
              <a:t>依赖注入的注解</a:t>
            </a:r>
            <a:endParaRPr lang="en-US" altLang="zh-CN" sz="1800">
              <a:ea typeface="Fira Code" panose="020B0809050000020004" pitchFamily="49" charset="0"/>
            </a:endParaRPr>
          </a:p>
          <a:p>
            <a:pPr marL="64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b="0">
                <a:ea typeface="Fira Code" panose="020B0809050000020004" pitchFamily="49" charset="0"/>
              </a:rPr>
              <a:t>@Autowired</a:t>
            </a:r>
            <a:r>
              <a:rPr lang="zh-CN" altLang="en-US" sz="1400" b="0">
                <a:ea typeface="Fira Code" panose="020B0809050000020004" pitchFamily="49" charset="0"/>
              </a:rPr>
              <a:t>：默认按照类型自动装配</a:t>
            </a:r>
            <a:endParaRPr lang="en-US" altLang="zh-CN" sz="1400" b="0">
              <a:ea typeface="Fira Code" panose="020B0809050000020004" pitchFamily="49" charset="0"/>
            </a:endParaRPr>
          </a:p>
          <a:p>
            <a:pPr marL="64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b="0">
                <a:ea typeface="Fira Code" panose="020B0809050000020004" pitchFamily="49" charset="0"/>
              </a:rPr>
              <a:t>如果同类型的</a:t>
            </a:r>
            <a:r>
              <a:rPr lang="en-US" altLang="zh-CN" sz="1400" b="0">
                <a:ea typeface="Fira Code" panose="020B0809050000020004" pitchFamily="49" charset="0"/>
              </a:rPr>
              <a:t>bean</a:t>
            </a:r>
            <a:r>
              <a:rPr lang="zh-CN" altLang="en-US" sz="1400" b="0">
                <a:ea typeface="Fira Code" panose="020B0809050000020004" pitchFamily="49" charset="0"/>
              </a:rPr>
              <a:t>存在多个：</a:t>
            </a:r>
            <a:endParaRPr lang="en-US" altLang="zh-CN" sz="1400" b="0">
              <a:ea typeface="Fira Code" panose="020B0809050000020004" pitchFamily="49" charset="0"/>
            </a:endParaRPr>
          </a:p>
          <a:p>
            <a:pPr marL="90000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7" b="0">
                <a:ea typeface="Fira Code" panose="020B0809050000020004" pitchFamily="49" charset="0"/>
              </a:rPr>
              <a:t>@Primary</a:t>
            </a:r>
          </a:p>
          <a:p>
            <a:pPr marL="90000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7" b="0">
                <a:ea typeface="Fira Code" panose="020B0809050000020004" pitchFamily="49" charset="0"/>
              </a:rPr>
              <a:t>@Autowired + @Qualifier</a:t>
            </a:r>
          </a:p>
          <a:p>
            <a:pPr marL="90000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7" b="0">
                <a:ea typeface="Fira Code" panose="020B0809050000020004" pitchFamily="49" charset="0"/>
              </a:rPr>
              <a:t>@Resource</a:t>
            </a:r>
            <a:endParaRPr lang="en-US" altLang="zh-CN">
              <a:ea typeface="Fira Code" panose="020B08090500000200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800">
                <a:ea typeface="Fira Code" panose="020B0809050000020004" pitchFamily="49" charset="0"/>
              </a:rPr>
              <a:t>@Resource </a:t>
            </a:r>
            <a:r>
              <a:rPr lang="zh-CN" altLang="en-US" sz="1800"/>
              <a:t>与 </a:t>
            </a:r>
            <a:r>
              <a:rPr lang="en-US" altLang="zh-CN" sz="1800">
                <a:ea typeface="Fira Code" panose="020B0809050000020004" pitchFamily="49" charset="0"/>
              </a:rPr>
              <a:t>@Autowired</a:t>
            </a:r>
            <a:r>
              <a:rPr lang="zh-CN" altLang="en-US" sz="1800"/>
              <a:t>区别 </a:t>
            </a:r>
            <a:r>
              <a:rPr lang="en-US" altLang="zh-CN" sz="1800"/>
              <a:t>?</a:t>
            </a:r>
          </a:p>
          <a:p>
            <a:pPr marL="64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b="0">
                <a:ea typeface="Fira Code" panose="020B0809050000020004" pitchFamily="49" charset="0"/>
                <a:cs typeface="阿里巴巴普惠体" panose="00020600040101010101" pitchFamily="18" charset="-122"/>
              </a:rPr>
              <a:t>@Autowired</a:t>
            </a:r>
            <a:r>
              <a:rPr lang="zh-CN" altLang="en-US" sz="1400" b="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</a:t>
            </a:r>
            <a:r>
              <a:rPr lang="en-US" altLang="zh-CN" sz="1400" b="0">
                <a:ea typeface="Fira Code" panose="020B0809050000020004" pitchFamily="49" charset="0"/>
                <a:cs typeface="阿里巴巴普惠体" panose="00020600040101010101" pitchFamily="18" charset="-122"/>
              </a:rPr>
              <a:t>Spring</a:t>
            </a:r>
            <a:r>
              <a:rPr lang="zh-CN" altLang="en-US" sz="1400" b="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框架提供的注解，而</a:t>
            </a:r>
            <a:r>
              <a:rPr lang="en-US" altLang="zh-CN" sz="1400" b="0">
                <a:ea typeface="Fira Code" panose="020B0809050000020004" pitchFamily="49" charset="0"/>
                <a:cs typeface="阿里巴巴普惠体" panose="00020600040101010101" pitchFamily="18" charset="-122"/>
              </a:rPr>
              <a:t>@Resource</a:t>
            </a:r>
            <a:r>
              <a:rPr lang="zh-CN" altLang="en-US" sz="1400" b="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</a:t>
            </a:r>
            <a:r>
              <a:rPr lang="en-US" altLang="zh-CN" sz="1400" b="0">
                <a:ea typeface="Fira Code" panose="020B0809050000020004" pitchFamily="49" charset="0"/>
                <a:cs typeface="阿里巴巴普惠体" panose="00020600040101010101" pitchFamily="18" charset="-122"/>
              </a:rPr>
              <a:t>JavaEE</a:t>
            </a:r>
            <a:r>
              <a:rPr lang="zh-CN" altLang="en-US" sz="1400" b="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规范提供的</a:t>
            </a:r>
            <a:endParaRPr lang="en-US" altLang="zh-CN" sz="1400" b="0"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4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b="0">
                <a:ea typeface="Fira Code" panose="020B0809050000020004" pitchFamily="49" charset="0"/>
                <a:cs typeface="阿里巴巴普惠体" panose="00020600040101010101" pitchFamily="18" charset="-122"/>
              </a:rPr>
              <a:t>@Autowired</a:t>
            </a:r>
            <a:r>
              <a:rPr lang="zh-CN" altLang="en-US" sz="1400" b="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默认是按照类型注入，而</a:t>
            </a:r>
            <a:r>
              <a:rPr lang="en-US" altLang="zh-CN" sz="1400" b="0">
                <a:ea typeface="Fira Code" panose="020B0809050000020004" pitchFamily="49" charset="0"/>
                <a:cs typeface="阿里巴巴普惠体" panose="00020600040101010101" pitchFamily="18" charset="-122"/>
              </a:rPr>
              <a:t>@Resource</a:t>
            </a:r>
            <a:r>
              <a:rPr lang="zh-CN" altLang="en-US" sz="1400" b="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默认是按照名称注入</a:t>
            </a:r>
            <a:endParaRPr lang="en-US" altLang="zh-CN"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623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987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763E07E-7C22-9622-2DE2-3F56CD0A7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+mn-ea"/>
              </a:rPr>
              <a:t>Spring</a:t>
            </a:r>
            <a:endParaRPr lang="zh-CN" altLang="en-US">
              <a:ea typeface="+mn-ea"/>
            </a:endParaRPr>
          </a:p>
        </p:txBody>
      </p:sp>
      <p:pic>
        <p:nvPicPr>
          <p:cNvPr id="25" name="!!sf">
            <a:extLst>
              <a:ext uri="{FF2B5EF4-FFF2-40B4-BE49-F238E27FC236}">
                <a16:creationId xmlns:a16="http://schemas.microsoft.com/office/drawing/2014/main" id="{B82D8F1D-7ED4-B7F9-E3CD-12FF138F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78" y="2288336"/>
            <a:ext cx="3952474" cy="2254767"/>
          </a:xfrm>
          <a:prstGeom prst="rect">
            <a:avLst/>
          </a:prstGeom>
        </p:spPr>
      </p:pic>
      <p:pic>
        <p:nvPicPr>
          <p:cNvPr id="26" name="!!图片 5">
            <a:extLst>
              <a:ext uri="{FF2B5EF4-FFF2-40B4-BE49-F238E27FC236}">
                <a16:creationId xmlns:a16="http://schemas.microsoft.com/office/drawing/2014/main" id="{8C30210D-ADCE-2B4B-F497-6EE7C61D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486" y="2288336"/>
            <a:ext cx="3952473" cy="2254766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C366BEDE-0AB0-F544-F327-921C4A20B6C4}"/>
              </a:ext>
            </a:extLst>
          </p:cNvPr>
          <p:cNvGrpSpPr/>
          <p:nvPr/>
        </p:nvGrpSpPr>
        <p:grpSpPr>
          <a:xfrm>
            <a:off x="3798261" y="4633053"/>
            <a:ext cx="1602682" cy="472146"/>
            <a:chOff x="3862830" y="4630796"/>
            <a:chExt cx="1602682" cy="472146"/>
          </a:xfrm>
        </p:grpSpPr>
        <p:pic>
          <p:nvPicPr>
            <p:cNvPr id="28" name="图形 27" descr="门未关闭 纯色填充">
              <a:extLst>
                <a:ext uri="{FF2B5EF4-FFF2-40B4-BE49-F238E27FC236}">
                  <a16:creationId xmlns:a16="http://schemas.microsoft.com/office/drawing/2014/main" id="{910F7968-59E5-413D-8E71-F53FF86E0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62830" y="4630796"/>
              <a:ext cx="472146" cy="472146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2AD6197-04EC-5698-E8E0-99E352F48DB1}"/>
                </a:ext>
              </a:extLst>
            </p:cNvPr>
            <p:cNvSpPr txBox="1"/>
            <p:nvPr/>
          </p:nvSpPr>
          <p:spPr>
            <a:xfrm>
              <a:off x="4270954" y="4713062"/>
              <a:ext cx="11945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入门难度大</a:t>
              </a:r>
              <a:endPara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B6FDE35-B2D5-108B-5034-198CD79E9B3C}"/>
              </a:ext>
            </a:extLst>
          </p:cNvPr>
          <p:cNvGrpSpPr/>
          <p:nvPr/>
        </p:nvGrpSpPr>
        <p:grpSpPr>
          <a:xfrm>
            <a:off x="1646053" y="4654360"/>
            <a:ext cx="1429532" cy="440680"/>
            <a:chOff x="1555653" y="4075630"/>
            <a:chExt cx="1429532" cy="440680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9608880-7B69-FBA9-A550-8C38B031026B}"/>
                </a:ext>
              </a:extLst>
            </p:cNvPr>
            <p:cNvSpPr txBox="1"/>
            <p:nvPr/>
          </p:nvSpPr>
          <p:spPr>
            <a:xfrm>
              <a:off x="1979782" y="414048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配置繁琐</a:t>
              </a:r>
              <a:endPara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A6FEAFB8-3CB7-9651-710D-2C2E90459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5653" y="4075630"/>
              <a:ext cx="440135" cy="440680"/>
            </a:xfrm>
            <a:custGeom>
              <a:avLst/>
              <a:gdLst>
                <a:gd name="T0" fmla="*/ 586 w 1904"/>
                <a:gd name="T1" fmla="*/ 324 h 1906"/>
                <a:gd name="T2" fmla="*/ 1811 w 1904"/>
                <a:gd name="T3" fmla="*/ 543 h 1906"/>
                <a:gd name="T4" fmla="*/ 1521 w 1904"/>
                <a:gd name="T5" fmla="*/ 383 h 1906"/>
                <a:gd name="T6" fmla="*/ 1337 w 1904"/>
                <a:gd name="T7" fmla="*/ 247 h 1906"/>
                <a:gd name="T8" fmla="*/ 1121 w 1904"/>
                <a:gd name="T9" fmla="*/ 14 h 1906"/>
                <a:gd name="T10" fmla="*/ 882 w 1904"/>
                <a:gd name="T11" fmla="*/ 0 h 1906"/>
                <a:gd name="T12" fmla="*/ 652 w 1904"/>
                <a:gd name="T13" fmla="*/ 208 h 1906"/>
                <a:gd name="T14" fmla="*/ 453 w 1904"/>
                <a:gd name="T15" fmla="*/ 324 h 1906"/>
                <a:gd name="T16" fmla="*/ 152 w 1904"/>
                <a:gd name="T17" fmla="*/ 431 h 1906"/>
                <a:gd name="T18" fmla="*/ 53 w 1904"/>
                <a:gd name="T19" fmla="*/ 633 h 1906"/>
                <a:gd name="T20" fmla="*/ 148 w 1904"/>
                <a:gd name="T21" fmla="*/ 937 h 1906"/>
                <a:gd name="T22" fmla="*/ 175 w 1904"/>
                <a:gd name="T23" fmla="*/ 1165 h 1906"/>
                <a:gd name="T24" fmla="*/ 170 w 1904"/>
                <a:gd name="T25" fmla="*/ 1494 h 1906"/>
                <a:gd name="T26" fmla="*/ 322 w 1904"/>
                <a:gd name="T27" fmla="*/ 1667 h 1906"/>
                <a:gd name="T28" fmla="*/ 640 w 1904"/>
                <a:gd name="T29" fmla="*/ 1704 h 1906"/>
                <a:gd name="T30" fmla="*/ 856 w 1904"/>
                <a:gd name="T31" fmla="*/ 1764 h 1906"/>
                <a:gd name="T32" fmla="*/ 1172 w 1904"/>
                <a:gd name="T33" fmla="*/ 1884 h 1906"/>
                <a:gd name="T34" fmla="*/ 1366 w 1904"/>
                <a:gd name="T35" fmla="*/ 1816 h 1906"/>
                <a:gd name="T36" fmla="*/ 1528 w 1904"/>
                <a:gd name="T37" fmla="*/ 1536 h 1906"/>
                <a:gd name="T38" fmla="*/ 1662 w 1904"/>
                <a:gd name="T39" fmla="*/ 1359 h 1906"/>
                <a:gd name="T40" fmla="*/ 1890 w 1904"/>
                <a:gd name="T41" fmla="*/ 1127 h 1906"/>
                <a:gd name="T42" fmla="*/ 1904 w 1904"/>
                <a:gd name="T43" fmla="*/ 913 h 1906"/>
                <a:gd name="T44" fmla="*/ 1701 w 1904"/>
                <a:gd name="T45" fmla="*/ 649 h 1906"/>
                <a:gd name="T46" fmla="*/ 1295 w 1904"/>
                <a:gd name="T47" fmla="*/ 845 h 1906"/>
                <a:gd name="T48" fmla="*/ 1217 w 1904"/>
                <a:gd name="T49" fmla="*/ 646 h 1906"/>
                <a:gd name="T50" fmla="*/ 1416 w 1904"/>
                <a:gd name="T51" fmla="*/ 785 h 1906"/>
                <a:gd name="T52" fmla="*/ 1442 w 1904"/>
                <a:gd name="T53" fmla="*/ 1085 h 1906"/>
                <a:gd name="T54" fmla="*/ 1278 w 1904"/>
                <a:gd name="T55" fmla="*/ 1124 h 1906"/>
                <a:gd name="T56" fmla="*/ 1365 w 1904"/>
                <a:gd name="T57" fmla="*/ 928 h 1906"/>
                <a:gd name="T58" fmla="*/ 1203 w 1904"/>
                <a:gd name="T59" fmla="*/ 1383 h 1906"/>
                <a:gd name="T60" fmla="*/ 1060 w 1904"/>
                <a:gd name="T61" fmla="*/ 1296 h 1906"/>
                <a:gd name="T62" fmla="*/ 1259 w 1904"/>
                <a:gd name="T63" fmla="*/ 1218 h 1906"/>
                <a:gd name="T64" fmla="*/ 906 w 1904"/>
                <a:gd name="T65" fmla="*/ 1436 h 1906"/>
                <a:gd name="T66" fmla="*/ 715 w 1904"/>
                <a:gd name="T67" fmla="*/ 1286 h 1906"/>
                <a:gd name="T68" fmla="*/ 922 w 1904"/>
                <a:gd name="T69" fmla="*/ 1305 h 1906"/>
                <a:gd name="T70" fmla="*/ 522 w 1904"/>
                <a:gd name="T71" fmla="*/ 1204 h 1906"/>
                <a:gd name="T72" fmla="*/ 610 w 1904"/>
                <a:gd name="T73" fmla="*/ 1060 h 1906"/>
                <a:gd name="T74" fmla="*/ 687 w 1904"/>
                <a:gd name="T75" fmla="*/ 1260 h 1906"/>
                <a:gd name="T76" fmla="*/ 456 w 1904"/>
                <a:gd name="T77" fmla="*/ 825 h 1906"/>
                <a:gd name="T78" fmla="*/ 619 w 1904"/>
                <a:gd name="T79" fmla="*/ 786 h 1906"/>
                <a:gd name="T80" fmla="*/ 533 w 1904"/>
                <a:gd name="T81" fmla="*/ 982 h 1906"/>
                <a:gd name="T82" fmla="*/ 702 w 1904"/>
                <a:gd name="T83" fmla="*/ 522 h 1906"/>
                <a:gd name="T84" fmla="*/ 845 w 1904"/>
                <a:gd name="T85" fmla="*/ 610 h 1906"/>
                <a:gd name="T86" fmla="*/ 645 w 1904"/>
                <a:gd name="T87" fmla="*/ 688 h 1906"/>
                <a:gd name="T88" fmla="*/ 1094 w 1904"/>
                <a:gd name="T89" fmla="*/ 1195 h 1906"/>
                <a:gd name="T90" fmla="*/ 1190 w 1904"/>
                <a:gd name="T91" fmla="*/ 824 h 1906"/>
                <a:gd name="T92" fmla="*/ 1074 w 1904"/>
                <a:gd name="T93" fmla="*/ 461 h 1906"/>
                <a:gd name="T94" fmla="*/ 1113 w 1904"/>
                <a:gd name="T95" fmla="*/ 625 h 1906"/>
                <a:gd name="T96" fmla="*/ 917 w 1904"/>
                <a:gd name="T97" fmla="*/ 539 h 1906"/>
                <a:gd name="T98" fmla="*/ 1286 w 1904"/>
                <a:gd name="T99" fmla="*/ 1526 h 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04" h="1906">
                  <a:moveTo>
                    <a:pt x="1319" y="1582"/>
                  </a:moveTo>
                  <a:cubicBezTo>
                    <a:pt x="971" y="1784"/>
                    <a:pt x="526" y="1667"/>
                    <a:pt x="323" y="1319"/>
                  </a:cubicBezTo>
                  <a:cubicBezTo>
                    <a:pt x="121" y="972"/>
                    <a:pt x="239" y="526"/>
                    <a:pt x="586" y="324"/>
                  </a:cubicBezTo>
                  <a:cubicBezTo>
                    <a:pt x="934" y="122"/>
                    <a:pt x="1379" y="239"/>
                    <a:pt x="1581" y="587"/>
                  </a:cubicBezTo>
                  <a:cubicBezTo>
                    <a:pt x="1784" y="934"/>
                    <a:pt x="1666" y="1380"/>
                    <a:pt x="1319" y="1582"/>
                  </a:cubicBezTo>
                  <a:close/>
                  <a:moveTo>
                    <a:pt x="1811" y="543"/>
                  </a:moveTo>
                  <a:lnTo>
                    <a:pt x="1735" y="412"/>
                  </a:lnTo>
                  <a:lnTo>
                    <a:pt x="1585" y="453"/>
                  </a:lnTo>
                  <a:cubicBezTo>
                    <a:pt x="1565" y="428"/>
                    <a:pt x="1544" y="405"/>
                    <a:pt x="1521" y="383"/>
                  </a:cubicBezTo>
                  <a:lnTo>
                    <a:pt x="1583" y="239"/>
                  </a:lnTo>
                  <a:lnTo>
                    <a:pt x="1461" y="148"/>
                  </a:lnTo>
                  <a:lnTo>
                    <a:pt x="1337" y="247"/>
                  </a:lnTo>
                  <a:cubicBezTo>
                    <a:pt x="1313" y="234"/>
                    <a:pt x="1289" y="223"/>
                    <a:pt x="1265" y="212"/>
                  </a:cubicBezTo>
                  <a:lnTo>
                    <a:pt x="1268" y="53"/>
                  </a:lnTo>
                  <a:lnTo>
                    <a:pt x="1121" y="14"/>
                  </a:lnTo>
                  <a:lnTo>
                    <a:pt x="1042" y="154"/>
                  </a:lnTo>
                  <a:cubicBezTo>
                    <a:pt x="1010" y="151"/>
                    <a:pt x="977" y="149"/>
                    <a:pt x="944" y="150"/>
                  </a:cubicBezTo>
                  <a:lnTo>
                    <a:pt x="882" y="0"/>
                  </a:lnTo>
                  <a:lnTo>
                    <a:pt x="733" y="22"/>
                  </a:lnTo>
                  <a:lnTo>
                    <a:pt x="716" y="185"/>
                  </a:lnTo>
                  <a:cubicBezTo>
                    <a:pt x="695" y="192"/>
                    <a:pt x="673" y="199"/>
                    <a:pt x="652" y="208"/>
                  </a:cubicBezTo>
                  <a:lnTo>
                    <a:pt x="539" y="90"/>
                  </a:lnTo>
                  <a:lnTo>
                    <a:pt x="409" y="166"/>
                  </a:lnTo>
                  <a:lnTo>
                    <a:pt x="453" y="324"/>
                  </a:lnTo>
                  <a:cubicBezTo>
                    <a:pt x="432" y="341"/>
                    <a:pt x="412" y="358"/>
                    <a:pt x="393" y="377"/>
                  </a:cubicBezTo>
                  <a:lnTo>
                    <a:pt x="244" y="310"/>
                  </a:lnTo>
                  <a:lnTo>
                    <a:pt x="152" y="431"/>
                  </a:lnTo>
                  <a:lnTo>
                    <a:pt x="252" y="559"/>
                  </a:lnTo>
                  <a:cubicBezTo>
                    <a:pt x="238" y="584"/>
                    <a:pt x="225" y="610"/>
                    <a:pt x="214" y="636"/>
                  </a:cubicBezTo>
                  <a:lnTo>
                    <a:pt x="53" y="633"/>
                  </a:lnTo>
                  <a:lnTo>
                    <a:pt x="15" y="779"/>
                  </a:lnTo>
                  <a:lnTo>
                    <a:pt x="154" y="859"/>
                  </a:lnTo>
                  <a:cubicBezTo>
                    <a:pt x="151" y="884"/>
                    <a:pt x="149" y="911"/>
                    <a:pt x="148" y="937"/>
                  </a:cubicBezTo>
                  <a:lnTo>
                    <a:pt x="0" y="993"/>
                  </a:lnTo>
                  <a:lnTo>
                    <a:pt x="20" y="1144"/>
                  </a:lnTo>
                  <a:lnTo>
                    <a:pt x="175" y="1165"/>
                  </a:lnTo>
                  <a:cubicBezTo>
                    <a:pt x="184" y="1195"/>
                    <a:pt x="193" y="1226"/>
                    <a:pt x="205" y="1256"/>
                  </a:cubicBezTo>
                  <a:lnTo>
                    <a:pt x="94" y="1363"/>
                  </a:lnTo>
                  <a:lnTo>
                    <a:pt x="170" y="1494"/>
                  </a:lnTo>
                  <a:lnTo>
                    <a:pt x="318" y="1454"/>
                  </a:lnTo>
                  <a:cubicBezTo>
                    <a:pt x="338" y="1480"/>
                    <a:pt x="359" y="1504"/>
                    <a:pt x="382" y="1527"/>
                  </a:cubicBezTo>
                  <a:lnTo>
                    <a:pt x="322" y="1667"/>
                  </a:lnTo>
                  <a:lnTo>
                    <a:pt x="443" y="1758"/>
                  </a:lnTo>
                  <a:lnTo>
                    <a:pt x="561" y="1665"/>
                  </a:lnTo>
                  <a:cubicBezTo>
                    <a:pt x="587" y="1679"/>
                    <a:pt x="613" y="1693"/>
                    <a:pt x="640" y="1704"/>
                  </a:cubicBezTo>
                  <a:lnTo>
                    <a:pt x="637" y="1853"/>
                  </a:lnTo>
                  <a:lnTo>
                    <a:pt x="784" y="1892"/>
                  </a:lnTo>
                  <a:lnTo>
                    <a:pt x="856" y="1764"/>
                  </a:lnTo>
                  <a:cubicBezTo>
                    <a:pt x="893" y="1768"/>
                    <a:pt x="930" y="1771"/>
                    <a:pt x="967" y="1770"/>
                  </a:cubicBezTo>
                  <a:lnTo>
                    <a:pt x="1023" y="1906"/>
                  </a:lnTo>
                  <a:lnTo>
                    <a:pt x="1172" y="1884"/>
                  </a:lnTo>
                  <a:lnTo>
                    <a:pt x="1187" y="1738"/>
                  </a:lnTo>
                  <a:cubicBezTo>
                    <a:pt x="1213" y="1730"/>
                    <a:pt x="1239" y="1721"/>
                    <a:pt x="1265" y="1711"/>
                  </a:cubicBezTo>
                  <a:lnTo>
                    <a:pt x="1366" y="1816"/>
                  </a:lnTo>
                  <a:lnTo>
                    <a:pt x="1496" y="1740"/>
                  </a:lnTo>
                  <a:lnTo>
                    <a:pt x="1457" y="1599"/>
                  </a:lnTo>
                  <a:cubicBezTo>
                    <a:pt x="1482" y="1579"/>
                    <a:pt x="1506" y="1558"/>
                    <a:pt x="1528" y="1536"/>
                  </a:cubicBezTo>
                  <a:lnTo>
                    <a:pt x="1661" y="1595"/>
                  </a:lnTo>
                  <a:lnTo>
                    <a:pt x="1753" y="1475"/>
                  </a:lnTo>
                  <a:lnTo>
                    <a:pt x="1662" y="1359"/>
                  </a:lnTo>
                  <a:cubicBezTo>
                    <a:pt x="1678" y="1330"/>
                    <a:pt x="1692" y="1300"/>
                    <a:pt x="1705" y="1270"/>
                  </a:cubicBezTo>
                  <a:lnTo>
                    <a:pt x="1852" y="1273"/>
                  </a:lnTo>
                  <a:lnTo>
                    <a:pt x="1890" y="1127"/>
                  </a:lnTo>
                  <a:lnTo>
                    <a:pt x="1760" y="1053"/>
                  </a:lnTo>
                  <a:cubicBezTo>
                    <a:pt x="1763" y="1024"/>
                    <a:pt x="1765" y="995"/>
                    <a:pt x="1765" y="966"/>
                  </a:cubicBezTo>
                  <a:lnTo>
                    <a:pt x="1904" y="913"/>
                  </a:lnTo>
                  <a:lnTo>
                    <a:pt x="1885" y="762"/>
                  </a:lnTo>
                  <a:lnTo>
                    <a:pt x="1734" y="742"/>
                  </a:lnTo>
                  <a:cubicBezTo>
                    <a:pt x="1725" y="710"/>
                    <a:pt x="1714" y="679"/>
                    <a:pt x="1701" y="649"/>
                  </a:cubicBezTo>
                  <a:lnTo>
                    <a:pt x="1811" y="543"/>
                  </a:lnTo>
                  <a:close/>
                  <a:moveTo>
                    <a:pt x="1350" y="876"/>
                  </a:moveTo>
                  <a:cubicBezTo>
                    <a:pt x="1291" y="906"/>
                    <a:pt x="1295" y="845"/>
                    <a:pt x="1295" y="845"/>
                  </a:cubicBezTo>
                  <a:cubicBezTo>
                    <a:pt x="1295" y="845"/>
                    <a:pt x="1299" y="825"/>
                    <a:pt x="1269" y="775"/>
                  </a:cubicBezTo>
                  <a:cubicBezTo>
                    <a:pt x="1242" y="727"/>
                    <a:pt x="1217" y="715"/>
                    <a:pt x="1217" y="715"/>
                  </a:cubicBezTo>
                  <a:cubicBezTo>
                    <a:pt x="1217" y="715"/>
                    <a:pt x="1169" y="685"/>
                    <a:pt x="1217" y="646"/>
                  </a:cubicBezTo>
                  <a:cubicBezTo>
                    <a:pt x="1279" y="597"/>
                    <a:pt x="1321" y="634"/>
                    <a:pt x="1321" y="634"/>
                  </a:cubicBezTo>
                  <a:cubicBezTo>
                    <a:pt x="1321" y="634"/>
                    <a:pt x="1360" y="662"/>
                    <a:pt x="1383" y="702"/>
                  </a:cubicBezTo>
                  <a:cubicBezTo>
                    <a:pt x="1412" y="752"/>
                    <a:pt x="1416" y="785"/>
                    <a:pt x="1416" y="785"/>
                  </a:cubicBezTo>
                  <a:cubicBezTo>
                    <a:pt x="1416" y="785"/>
                    <a:pt x="1430" y="836"/>
                    <a:pt x="1350" y="876"/>
                  </a:cubicBezTo>
                  <a:close/>
                  <a:moveTo>
                    <a:pt x="1446" y="993"/>
                  </a:moveTo>
                  <a:cubicBezTo>
                    <a:pt x="1446" y="993"/>
                    <a:pt x="1454" y="1040"/>
                    <a:pt x="1442" y="1085"/>
                  </a:cubicBezTo>
                  <a:cubicBezTo>
                    <a:pt x="1427" y="1141"/>
                    <a:pt x="1407" y="1167"/>
                    <a:pt x="1407" y="1167"/>
                  </a:cubicBezTo>
                  <a:cubicBezTo>
                    <a:pt x="1407" y="1167"/>
                    <a:pt x="1380" y="1213"/>
                    <a:pt x="1296" y="1184"/>
                  </a:cubicBezTo>
                  <a:cubicBezTo>
                    <a:pt x="1233" y="1164"/>
                    <a:pt x="1278" y="1124"/>
                    <a:pt x="1278" y="1124"/>
                  </a:cubicBezTo>
                  <a:cubicBezTo>
                    <a:pt x="1278" y="1124"/>
                    <a:pt x="1295" y="1112"/>
                    <a:pt x="1310" y="1056"/>
                  </a:cubicBezTo>
                  <a:cubicBezTo>
                    <a:pt x="1324" y="1002"/>
                    <a:pt x="1316" y="977"/>
                    <a:pt x="1316" y="977"/>
                  </a:cubicBezTo>
                  <a:cubicBezTo>
                    <a:pt x="1316" y="977"/>
                    <a:pt x="1303" y="921"/>
                    <a:pt x="1365" y="928"/>
                  </a:cubicBezTo>
                  <a:cubicBezTo>
                    <a:pt x="1443" y="937"/>
                    <a:pt x="1446" y="993"/>
                    <a:pt x="1446" y="993"/>
                  </a:cubicBezTo>
                  <a:close/>
                  <a:moveTo>
                    <a:pt x="1272" y="1321"/>
                  </a:moveTo>
                  <a:cubicBezTo>
                    <a:pt x="1272" y="1321"/>
                    <a:pt x="1244" y="1360"/>
                    <a:pt x="1203" y="1383"/>
                  </a:cubicBezTo>
                  <a:cubicBezTo>
                    <a:pt x="1153" y="1413"/>
                    <a:pt x="1120" y="1417"/>
                    <a:pt x="1120" y="1417"/>
                  </a:cubicBezTo>
                  <a:cubicBezTo>
                    <a:pt x="1120" y="1417"/>
                    <a:pt x="1069" y="1430"/>
                    <a:pt x="1030" y="1350"/>
                  </a:cubicBezTo>
                  <a:cubicBezTo>
                    <a:pt x="999" y="1292"/>
                    <a:pt x="1060" y="1296"/>
                    <a:pt x="1060" y="1296"/>
                  </a:cubicBezTo>
                  <a:cubicBezTo>
                    <a:pt x="1060" y="1296"/>
                    <a:pt x="1080" y="1299"/>
                    <a:pt x="1130" y="1270"/>
                  </a:cubicBezTo>
                  <a:cubicBezTo>
                    <a:pt x="1179" y="1242"/>
                    <a:pt x="1190" y="1218"/>
                    <a:pt x="1190" y="1218"/>
                  </a:cubicBezTo>
                  <a:cubicBezTo>
                    <a:pt x="1190" y="1218"/>
                    <a:pt x="1221" y="1169"/>
                    <a:pt x="1259" y="1218"/>
                  </a:cubicBezTo>
                  <a:cubicBezTo>
                    <a:pt x="1309" y="1279"/>
                    <a:pt x="1272" y="1321"/>
                    <a:pt x="1272" y="1321"/>
                  </a:cubicBezTo>
                  <a:close/>
                  <a:moveTo>
                    <a:pt x="971" y="1355"/>
                  </a:moveTo>
                  <a:cubicBezTo>
                    <a:pt x="962" y="1433"/>
                    <a:pt x="906" y="1436"/>
                    <a:pt x="906" y="1436"/>
                  </a:cubicBezTo>
                  <a:cubicBezTo>
                    <a:pt x="906" y="1436"/>
                    <a:pt x="859" y="1444"/>
                    <a:pt x="814" y="1432"/>
                  </a:cubicBezTo>
                  <a:cubicBezTo>
                    <a:pt x="758" y="1417"/>
                    <a:pt x="732" y="1397"/>
                    <a:pt x="732" y="1397"/>
                  </a:cubicBezTo>
                  <a:cubicBezTo>
                    <a:pt x="732" y="1397"/>
                    <a:pt x="686" y="1370"/>
                    <a:pt x="715" y="1286"/>
                  </a:cubicBezTo>
                  <a:cubicBezTo>
                    <a:pt x="735" y="1223"/>
                    <a:pt x="775" y="1268"/>
                    <a:pt x="775" y="1268"/>
                  </a:cubicBezTo>
                  <a:cubicBezTo>
                    <a:pt x="775" y="1268"/>
                    <a:pt x="787" y="1285"/>
                    <a:pt x="843" y="1300"/>
                  </a:cubicBezTo>
                  <a:cubicBezTo>
                    <a:pt x="897" y="1314"/>
                    <a:pt x="922" y="1305"/>
                    <a:pt x="922" y="1305"/>
                  </a:cubicBezTo>
                  <a:cubicBezTo>
                    <a:pt x="922" y="1305"/>
                    <a:pt x="978" y="1293"/>
                    <a:pt x="971" y="1355"/>
                  </a:cubicBezTo>
                  <a:close/>
                  <a:moveTo>
                    <a:pt x="584" y="1272"/>
                  </a:moveTo>
                  <a:cubicBezTo>
                    <a:pt x="584" y="1272"/>
                    <a:pt x="545" y="1244"/>
                    <a:pt x="522" y="1204"/>
                  </a:cubicBezTo>
                  <a:cubicBezTo>
                    <a:pt x="493" y="1154"/>
                    <a:pt x="489" y="1121"/>
                    <a:pt x="489" y="1121"/>
                  </a:cubicBezTo>
                  <a:cubicBezTo>
                    <a:pt x="489" y="1121"/>
                    <a:pt x="475" y="1070"/>
                    <a:pt x="555" y="1030"/>
                  </a:cubicBezTo>
                  <a:cubicBezTo>
                    <a:pt x="614" y="1000"/>
                    <a:pt x="610" y="1060"/>
                    <a:pt x="610" y="1060"/>
                  </a:cubicBezTo>
                  <a:cubicBezTo>
                    <a:pt x="610" y="1060"/>
                    <a:pt x="606" y="1080"/>
                    <a:pt x="636" y="1131"/>
                  </a:cubicBezTo>
                  <a:cubicBezTo>
                    <a:pt x="663" y="1179"/>
                    <a:pt x="687" y="1191"/>
                    <a:pt x="687" y="1191"/>
                  </a:cubicBezTo>
                  <a:cubicBezTo>
                    <a:pt x="687" y="1191"/>
                    <a:pt x="736" y="1221"/>
                    <a:pt x="687" y="1260"/>
                  </a:cubicBezTo>
                  <a:cubicBezTo>
                    <a:pt x="626" y="1309"/>
                    <a:pt x="584" y="1272"/>
                    <a:pt x="584" y="1272"/>
                  </a:cubicBezTo>
                  <a:close/>
                  <a:moveTo>
                    <a:pt x="451" y="917"/>
                  </a:moveTo>
                  <a:cubicBezTo>
                    <a:pt x="451" y="917"/>
                    <a:pt x="444" y="870"/>
                    <a:pt x="456" y="825"/>
                  </a:cubicBezTo>
                  <a:cubicBezTo>
                    <a:pt x="470" y="769"/>
                    <a:pt x="491" y="743"/>
                    <a:pt x="491" y="743"/>
                  </a:cubicBezTo>
                  <a:cubicBezTo>
                    <a:pt x="491" y="743"/>
                    <a:pt x="518" y="697"/>
                    <a:pt x="602" y="726"/>
                  </a:cubicBezTo>
                  <a:cubicBezTo>
                    <a:pt x="665" y="746"/>
                    <a:pt x="619" y="786"/>
                    <a:pt x="619" y="786"/>
                  </a:cubicBezTo>
                  <a:cubicBezTo>
                    <a:pt x="619" y="786"/>
                    <a:pt x="603" y="798"/>
                    <a:pt x="588" y="854"/>
                  </a:cubicBezTo>
                  <a:cubicBezTo>
                    <a:pt x="573" y="908"/>
                    <a:pt x="582" y="933"/>
                    <a:pt x="582" y="933"/>
                  </a:cubicBezTo>
                  <a:cubicBezTo>
                    <a:pt x="582" y="933"/>
                    <a:pt x="595" y="989"/>
                    <a:pt x="533" y="982"/>
                  </a:cubicBezTo>
                  <a:cubicBezTo>
                    <a:pt x="455" y="973"/>
                    <a:pt x="451" y="917"/>
                    <a:pt x="451" y="917"/>
                  </a:cubicBezTo>
                  <a:close/>
                  <a:moveTo>
                    <a:pt x="633" y="585"/>
                  </a:moveTo>
                  <a:cubicBezTo>
                    <a:pt x="633" y="585"/>
                    <a:pt x="661" y="546"/>
                    <a:pt x="702" y="522"/>
                  </a:cubicBezTo>
                  <a:cubicBezTo>
                    <a:pt x="751" y="493"/>
                    <a:pt x="784" y="489"/>
                    <a:pt x="784" y="489"/>
                  </a:cubicBezTo>
                  <a:cubicBezTo>
                    <a:pt x="784" y="489"/>
                    <a:pt x="836" y="476"/>
                    <a:pt x="875" y="556"/>
                  </a:cubicBezTo>
                  <a:cubicBezTo>
                    <a:pt x="906" y="614"/>
                    <a:pt x="845" y="610"/>
                    <a:pt x="845" y="610"/>
                  </a:cubicBezTo>
                  <a:cubicBezTo>
                    <a:pt x="845" y="610"/>
                    <a:pt x="825" y="607"/>
                    <a:pt x="774" y="636"/>
                  </a:cubicBezTo>
                  <a:cubicBezTo>
                    <a:pt x="726" y="664"/>
                    <a:pt x="715" y="688"/>
                    <a:pt x="715" y="688"/>
                  </a:cubicBezTo>
                  <a:cubicBezTo>
                    <a:pt x="715" y="688"/>
                    <a:pt x="684" y="737"/>
                    <a:pt x="645" y="688"/>
                  </a:cubicBezTo>
                  <a:cubicBezTo>
                    <a:pt x="596" y="626"/>
                    <a:pt x="633" y="585"/>
                    <a:pt x="633" y="585"/>
                  </a:cubicBezTo>
                  <a:close/>
                  <a:moveTo>
                    <a:pt x="1190" y="824"/>
                  </a:moveTo>
                  <a:cubicBezTo>
                    <a:pt x="1266" y="954"/>
                    <a:pt x="1223" y="1120"/>
                    <a:pt x="1094" y="1195"/>
                  </a:cubicBezTo>
                  <a:cubicBezTo>
                    <a:pt x="964" y="1271"/>
                    <a:pt x="798" y="1226"/>
                    <a:pt x="723" y="1096"/>
                  </a:cubicBezTo>
                  <a:cubicBezTo>
                    <a:pt x="647" y="966"/>
                    <a:pt x="690" y="800"/>
                    <a:pt x="820" y="725"/>
                  </a:cubicBezTo>
                  <a:cubicBezTo>
                    <a:pt x="949" y="649"/>
                    <a:pt x="1115" y="694"/>
                    <a:pt x="1190" y="824"/>
                  </a:cubicBezTo>
                  <a:close/>
                  <a:moveTo>
                    <a:pt x="917" y="539"/>
                  </a:moveTo>
                  <a:cubicBezTo>
                    <a:pt x="926" y="460"/>
                    <a:pt x="982" y="457"/>
                    <a:pt x="982" y="457"/>
                  </a:cubicBezTo>
                  <a:cubicBezTo>
                    <a:pt x="982" y="457"/>
                    <a:pt x="1029" y="449"/>
                    <a:pt x="1074" y="461"/>
                  </a:cubicBezTo>
                  <a:cubicBezTo>
                    <a:pt x="1130" y="476"/>
                    <a:pt x="1156" y="497"/>
                    <a:pt x="1156" y="497"/>
                  </a:cubicBezTo>
                  <a:cubicBezTo>
                    <a:pt x="1156" y="497"/>
                    <a:pt x="1202" y="523"/>
                    <a:pt x="1173" y="608"/>
                  </a:cubicBezTo>
                  <a:cubicBezTo>
                    <a:pt x="1153" y="671"/>
                    <a:pt x="1113" y="625"/>
                    <a:pt x="1113" y="625"/>
                  </a:cubicBezTo>
                  <a:cubicBezTo>
                    <a:pt x="1113" y="625"/>
                    <a:pt x="1102" y="609"/>
                    <a:pt x="1045" y="593"/>
                  </a:cubicBezTo>
                  <a:cubicBezTo>
                    <a:pt x="991" y="579"/>
                    <a:pt x="966" y="588"/>
                    <a:pt x="966" y="588"/>
                  </a:cubicBezTo>
                  <a:cubicBezTo>
                    <a:pt x="966" y="588"/>
                    <a:pt x="910" y="601"/>
                    <a:pt x="917" y="539"/>
                  </a:cubicBezTo>
                  <a:close/>
                  <a:moveTo>
                    <a:pt x="619" y="380"/>
                  </a:moveTo>
                  <a:cubicBezTo>
                    <a:pt x="303" y="564"/>
                    <a:pt x="196" y="970"/>
                    <a:pt x="380" y="1286"/>
                  </a:cubicBezTo>
                  <a:cubicBezTo>
                    <a:pt x="564" y="1603"/>
                    <a:pt x="970" y="1710"/>
                    <a:pt x="1286" y="1526"/>
                  </a:cubicBezTo>
                  <a:cubicBezTo>
                    <a:pt x="1602" y="1342"/>
                    <a:pt x="1709" y="936"/>
                    <a:pt x="1525" y="620"/>
                  </a:cubicBezTo>
                  <a:cubicBezTo>
                    <a:pt x="1341" y="303"/>
                    <a:pt x="935" y="196"/>
                    <a:pt x="619" y="38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4B01511-9925-19C3-C36A-C0C1BD9370F6}"/>
              </a:ext>
            </a:extLst>
          </p:cNvPr>
          <p:cNvGrpSpPr/>
          <p:nvPr/>
        </p:nvGrpSpPr>
        <p:grpSpPr>
          <a:xfrm>
            <a:off x="6833369" y="4668312"/>
            <a:ext cx="1421859" cy="429280"/>
            <a:chOff x="6976244" y="4043766"/>
            <a:chExt cx="1421859" cy="429280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6C9C175-D04A-784C-CDAE-4790D07A25AC}"/>
                </a:ext>
              </a:extLst>
            </p:cNvPr>
            <p:cNvSpPr txBox="1"/>
            <p:nvPr/>
          </p:nvSpPr>
          <p:spPr>
            <a:xfrm>
              <a:off x="7405524" y="4087471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00B05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简化配置</a:t>
              </a:r>
              <a:endParaRPr lang="zh-CN" altLang="en-US" sz="1600" dirty="0">
                <a:solidFill>
                  <a:srgbClr val="00B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5" name="Shape 2434">
              <a:extLst>
                <a:ext uri="{FF2B5EF4-FFF2-40B4-BE49-F238E27FC236}">
                  <a16:creationId xmlns:a16="http://schemas.microsoft.com/office/drawing/2014/main" id="{7B94845C-CEDF-F68E-80D5-EE67DDBECF9D}"/>
                </a:ext>
              </a:extLst>
            </p:cNvPr>
            <p:cNvSpPr/>
            <p:nvPr/>
          </p:nvSpPr>
          <p:spPr>
            <a:xfrm>
              <a:off x="6976244" y="4043766"/>
              <a:ext cx="429280" cy="429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8631" y="14727"/>
                    <a:pt x="6873" y="12969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moveTo>
                    <a:pt x="10800" y="5891"/>
                  </a:moveTo>
                  <a:cubicBezTo>
                    <a:pt x="8088" y="5891"/>
                    <a:pt x="5891" y="8089"/>
                    <a:pt x="5891" y="10800"/>
                  </a:cubicBezTo>
                  <a:cubicBezTo>
                    <a:pt x="5891" y="13512"/>
                    <a:pt x="8088" y="15709"/>
                    <a:pt x="10800" y="15709"/>
                  </a:cubicBezTo>
                  <a:cubicBezTo>
                    <a:pt x="13512" y="15709"/>
                    <a:pt x="15709" y="13512"/>
                    <a:pt x="15709" y="10800"/>
                  </a:cubicBezTo>
                  <a:cubicBezTo>
                    <a:pt x="15709" y="8089"/>
                    <a:pt x="13512" y="5891"/>
                    <a:pt x="10800" y="5891"/>
                  </a:cubicBezTo>
                  <a:moveTo>
                    <a:pt x="20618" y="12013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1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9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1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9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3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8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8"/>
                    <a:pt x="3000" y="4715"/>
                  </a:cubicBezTo>
                  <a:lnTo>
                    <a:pt x="4715" y="3000"/>
                  </a:lnTo>
                  <a:lnTo>
                    <a:pt x="5621" y="3544"/>
                  </a:lnTo>
                  <a:cubicBezTo>
                    <a:pt x="5777" y="3636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1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3"/>
                    <a:pt x="9331" y="2007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7"/>
                  </a:lnTo>
                  <a:cubicBezTo>
                    <a:pt x="12356" y="2353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1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6"/>
                    <a:pt x="15978" y="3544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8"/>
                    <a:pt x="18597" y="4722"/>
                    <a:pt x="18595" y="4726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3"/>
                    <a:pt x="20618" y="12013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8"/>
                    <a:pt x="17136" y="1969"/>
                    <a:pt x="16975" y="1969"/>
                  </a:cubicBezTo>
                  <a:cubicBezTo>
                    <a:pt x="16778" y="1969"/>
                    <a:pt x="16572" y="2043"/>
                    <a:pt x="16400" y="2145"/>
                  </a:cubicBezTo>
                  <a:lnTo>
                    <a:pt x="15473" y="2702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2"/>
                  </a:cubicBezTo>
                  <a:lnTo>
                    <a:pt x="5200" y="2145"/>
                  </a:lnTo>
                  <a:cubicBezTo>
                    <a:pt x="5028" y="2043"/>
                    <a:pt x="4822" y="1969"/>
                    <a:pt x="4625" y="1969"/>
                  </a:cubicBezTo>
                  <a:cubicBezTo>
                    <a:pt x="4464" y="1969"/>
                    <a:pt x="4308" y="2018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3"/>
                    <a:pt x="0" y="9360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8"/>
                  </a:cubicBezTo>
                  <a:lnTo>
                    <a:pt x="2145" y="16400"/>
                  </a:lnTo>
                  <a:cubicBezTo>
                    <a:pt x="1959" y="16714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4"/>
                    <a:pt x="19455" y="16400"/>
                  </a:cubicBezTo>
                  <a:lnTo>
                    <a:pt x="18902" y="15478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0"/>
                  </a:lnTo>
                  <a:cubicBezTo>
                    <a:pt x="21600" y="8963"/>
                    <a:pt x="21233" y="8730"/>
                    <a:pt x="20880" y="8641"/>
                  </a:cubicBezTo>
                </a:path>
              </a:pathLst>
            </a:custGeom>
            <a:solidFill>
              <a:srgbClr val="00B050"/>
            </a:solidFill>
            <a:ln w="12700">
              <a:solidFill>
                <a:srgbClr val="00B050"/>
              </a:solidFill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8188D2B-94D9-B766-B0FF-E72440243C5B}"/>
              </a:ext>
            </a:extLst>
          </p:cNvPr>
          <p:cNvGrpSpPr/>
          <p:nvPr/>
        </p:nvGrpSpPr>
        <p:grpSpPr>
          <a:xfrm>
            <a:off x="9245496" y="4648561"/>
            <a:ext cx="1410463" cy="495301"/>
            <a:chOff x="8827383" y="4059897"/>
            <a:chExt cx="1410463" cy="495301"/>
          </a:xfrm>
        </p:grpSpPr>
        <p:pic>
          <p:nvPicPr>
            <p:cNvPr id="37" name="图形 36" descr="门未关闭 轮廓">
              <a:extLst>
                <a:ext uri="{FF2B5EF4-FFF2-40B4-BE49-F238E27FC236}">
                  <a16:creationId xmlns:a16="http://schemas.microsoft.com/office/drawing/2014/main" id="{F1930D3D-027D-E220-6ECF-E45EE0126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27383" y="4059897"/>
              <a:ext cx="495301" cy="495301"/>
            </a:xfrm>
            <a:prstGeom prst="rect">
              <a:avLst/>
            </a:prstGeom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CCB21B6-724A-BD6A-60D7-F9464A5911ED}"/>
                </a:ext>
              </a:extLst>
            </p:cNvPr>
            <p:cNvSpPr txBox="1"/>
            <p:nvPr/>
          </p:nvSpPr>
          <p:spPr>
            <a:xfrm>
              <a:off x="9245267" y="4114589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00B05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快速开发</a:t>
              </a:r>
              <a:endParaRPr lang="zh-CN" altLang="en-US" sz="1600" dirty="0">
                <a:solidFill>
                  <a:srgbClr val="00B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1AD66515-0D5C-B0A2-6423-911F82B65E82}"/>
              </a:ext>
            </a:extLst>
          </p:cNvPr>
          <p:cNvCxnSpPr/>
          <p:nvPr/>
        </p:nvCxnSpPr>
        <p:spPr>
          <a:xfrm>
            <a:off x="9716280" y="3312329"/>
            <a:ext cx="58189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53E97B54-188A-8A2E-358D-8DC9B9262ADA}"/>
              </a:ext>
            </a:extLst>
          </p:cNvPr>
          <p:cNvCxnSpPr>
            <a:cxnSpLocks/>
          </p:cNvCxnSpPr>
          <p:nvPr/>
        </p:nvCxnSpPr>
        <p:spPr>
          <a:xfrm>
            <a:off x="7762789" y="3557095"/>
            <a:ext cx="123833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E3EF3998-20AC-3A00-0FE6-C24DAB503C86}"/>
              </a:ext>
            </a:extLst>
          </p:cNvPr>
          <p:cNvCxnSpPr>
            <a:cxnSpLocks/>
          </p:cNvCxnSpPr>
          <p:nvPr/>
        </p:nvCxnSpPr>
        <p:spPr>
          <a:xfrm>
            <a:off x="8560641" y="3811097"/>
            <a:ext cx="153433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110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763E07E-7C22-9622-2DE2-3F56CD0A7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+mn-ea"/>
              </a:rPr>
              <a:t>SpringBoot</a:t>
            </a:r>
            <a:endParaRPr lang="zh-CN" altLang="en-US">
              <a:ea typeface="+mn-ea"/>
            </a:endParaRPr>
          </a:p>
        </p:txBody>
      </p:sp>
      <p:pic>
        <p:nvPicPr>
          <p:cNvPr id="2" name="!!图片 5">
            <a:extLst>
              <a:ext uri="{FF2B5EF4-FFF2-40B4-BE49-F238E27FC236}">
                <a16:creationId xmlns:a16="http://schemas.microsoft.com/office/drawing/2014/main" id="{6041A1A0-FBD1-CC7E-8998-3B990EF77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524" y="2159599"/>
            <a:ext cx="4152949" cy="2366735"/>
          </a:xfrm>
          <a:prstGeom prst="rect">
            <a:avLst/>
          </a:prstGeom>
        </p:spPr>
      </p:pic>
      <p:sp>
        <p:nvSpPr>
          <p:cNvPr id="3" name="文本占位符 1">
            <a:extLst>
              <a:ext uri="{FF2B5EF4-FFF2-40B4-BE49-F238E27FC236}">
                <a16:creationId xmlns:a16="http://schemas.microsoft.com/office/drawing/2014/main" id="{0BCE3293-72F5-F3FB-B951-BEFAD7D16537}"/>
              </a:ext>
            </a:extLst>
          </p:cNvPr>
          <p:cNvSpPr txBox="1">
            <a:spLocks/>
          </p:cNvSpPr>
          <p:nvPr/>
        </p:nvSpPr>
        <p:spPr>
          <a:xfrm>
            <a:off x="1814221" y="4752189"/>
            <a:ext cx="9364767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>
                <a:solidFill>
                  <a:schemeClr val="tx1">
                    <a:lumMod val="75000"/>
                  </a:schemeClr>
                </a:solidFill>
                <a:latin typeface="+mn-lt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Spring Boot</a:t>
            </a:r>
            <a:r>
              <a:rPr lang="zh-CN" altLang="en-US" sz="2000" b="1">
                <a:solidFill>
                  <a:schemeClr val="tx1">
                    <a:lumMod val="75000"/>
                  </a:schemeClr>
                </a:solidFill>
                <a:latin typeface="+mn-lt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可以帮助我们非常快速的构建应用程序、简化开发、提高效率。</a:t>
            </a:r>
          </a:p>
        </p:txBody>
      </p:sp>
      <p:pic>
        <p:nvPicPr>
          <p:cNvPr id="4" name="图片 3" descr="徽标&#10;&#10;描述已自动生成">
            <a:extLst>
              <a:ext uri="{FF2B5EF4-FFF2-40B4-BE49-F238E27FC236}">
                <a16:creationId xmlns:a16="http://schemas.microsoft.com/office/drawing/2014/main" id="{8ED48FCE-FAC7-CFCD-228C-364DE3821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29" y="2936339"/>
            <a:ext cx="2914500" cy="809583"/>
          </a:xfrm>
          <a:prstGeom prst="rect">
            <a:avLst/>
          </a:prstGeom>
        </p:spPr>
      </p:pic>
      <p:pic>
        <p:nvPicPr>
          <p:cNvPr id="6" name="图片 5" descr="徽标&#10;&#10;描述已自动生成">
            <a:extLst>
              <a:ext uri="{FF2B5EF4-FFF2-40B4-BE49-F238E27FC236}">
                <a16:creationId xmlns:a16="http://schemas.microsoft.com/office/drawing/2014/main" id="{22FDBCD8-EA59-8BE9-35AA-0FDEA1464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068" y="2916069"/>
            <a:ext cx="2914500" cy="80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51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782110"/>
  <p:tag name="ISLIDE.TEMPLATE" val="1f6b6247-00f9-4185-bb3e-6a09396f8e3b"/>
</p:tagLst>
</file>

<file path=ppt/theme/theme1.xml><?xml version="1.0" encoding="utf-8"?>
<a:theme xmlns:a="http://schemas.openxmlformats.org/drawingml/2006/main" name="内容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Default.potx" id="{1D9758C4-BF53-48D5-9F51-21F468A6C710}" vid="{F0E1EFAF-5478-48F0-8152-DA9350739AFC}"/>
    </a:ext>
  </a:extLst>
</a:theme>
</file>

<file path=ppt/theme/theme2.xml><?xml version="1.0" encoding="utf-8"?>
<a:theme xmlns:a="http://schemas.openxmlformats.org/drawingml/2006/main" name="封面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章节目录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小结思考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小结思考模板2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Seven</Template>
  <TotalTime>5547</TotalTime>
  <Words>4188</Words>
  <Application>Microsoft Office PowerPoint</Application>
  <PresentationFormat>宽屏</PresentationFormat>
  <Paragraphs>513</Paragraphs>
  <Slides>72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72</vt:i4>
      </vt:variant>
    </vt:vector>
  </HeadingPairs>
  <TitlesOfParts>
    <vt:vector size="93" baseType="lpstr">
      <vt:lpstr>Alibaba PuHuiTi B</vt:lpstr>
      <vt:lpstr>Alibaba PuHuiTi R</vt:lpstr>
      <vt:lpstr>阿里巴巴普惠体</vt:lpstr>
      <vt:lpstr>阿里巴巴普惠体 Heavy</vt:lpstr>
      <vt:lpstr>阿里巴巴普惠体 Medium</vt:lpstr>
      <vt:lpstr>等线</vt:lpstr>
      <vt:lpstr>汉仪尚巍流云体简</vt:lpstr>
      <vt:lpstr>荆南波波黑</vt:lpstr>
      <vt:lpstr>楷体</vt:lpstr>
      <vt:lpstr>Arial</vt:lpstr>
      <vt:lpstr>Calisto MT</vt:lpstr>
      <vt:lpstr>Consolas</vt:lpstr>
      <vt:lpstr>Courier New</vt:lpstr>
      <vt:lpstr>Fira Code</vt:lpstr>
      <vt:lpstr>Source Code Pro</vt:lpstr>
      <vt:lpstr>Wingdings</vt:lpstr>
      <vt:lpstr>内容模板</vt:lpstr>
      <vt:lpstr>封面</vt:lpstr>
      <vt:lpstr>章节目录模板</vt:lpstr>
      <vt:lpstr>小结思考模板</vt:lpstr>
      <vt:lpstr>小结思考模板2</vt:lpstr>
      <vt:lpstr>Web后端开发</vt:lpstr>
      <vt:lpstr>PowerPoint 演示文稿</vt:lpstr>
      <vt:lpstr>PowerPoint 演示文稿</vt:lpstr>
      <vt:lpstr>PowerPoint 演示文稿</vt:lpstr>
      <vt:lpstr>PowerPoint 演示文稿</vt:lpstr>
      <vt:lpstr>Spring</vt:lpstr>
      <vt:lpstr>Spring</vt:lpstr>
      <vt:lpstr>Spring</vt:lpstr>
      <vt:lpstr>SpringBoot</vt:lpstr>
      <vt:lpstr>PowerPoint 演示文稿</vt:lpstr>
      <vt:lpstr>入门程序</vt:lpstr>
      <vt:lpstr>SpringBootWeb入门程序</vt:lpstr>
      <vt:lpstr>PowerPoint 演示文稿</vt:lpstr>
      <vt:lpstr>Spring官方脚手架连接不上解决方案</vt:lpstr>
      <vt:lpstr>PowerPoint 演示文稿</vt:lpstr>
      <vt:lpstr>入门程序剖析</vt:lpstr>
      <vt:lpstr>入门程序剖析</vt:lpstr>
      <vt:lpstr>PowerPoint 演示文稿</vt:lpstr>
      <vt:lpstr>PowerPoint 演示文稿</vt:lpstr>
      <vt:lpstr>HTTP协议</vt:lpstr>
      <vt:lpstr>PowerPoint 演示文稿</vt:lpstr>
      <vt:lpstr>PowerPoint 演示文稿</vt:lpstr>
      <vt:lpstr>HTTP协议</vt:lpstr>
      <vt:lpstr>HTTP协议-请求数据格式</vt:lpstr>
      <vt:lpstr>HTTP协议-请求数据格式</vt:lpstr>
      <vt:lpstr>HTTP协议-请求数据格式</vt:lpstr>
      <vt:lpstr>PowerPoint 演示文稿</vt:lpstr>
      <vt:lpstr>PowerPoint 演示文稿</vt:lpstr>
      <vt:lpstr>HTTP协议-请求数据获取</vt:lpstr>
      <vt:lpstr>HTTP协议-请求数据获取</vt:lpstr>
      <vt:lpstr>PowerPoint 演示文稿</vt:lpstr>
      <vt:lpstr>PowerPoint 演示文稿</vt:lpstr>
      <vt:lpstr>PowerPoint 演示文稿</vt:lpstr>
      <vt:lpstr>HTTP协议</vt:lpstr>
      <vt:lpstr>HTTP协议-响应数据格式</vt:lpstr>
      <vt:lpstr>HTTP协议-响应数据格式</vt:lpstr>
      <vt:lpstr>HTTP协议-响应数据格式</vt:lpstr>
      <vt:lpstr>PowerPoint 演示文稿</vt:lpstr>
      <vt:lpstr>PowerPoint 演示文稿</vt:lpstr>
      <vt:lpstr>HTTP协议-响应数据设置</vt:lpstr>
      <vt:lpstr>HTTP协议-响应数据设置</vt:lpstr>
      <vt:lpstr>PowerPoint 演示文稿</vt:lpstr>
      <vt:lpstr>PowerPoint 演示文稿</vt:lpstr>
      <vt:lpstr>PowerPoint 演示文稿</vt:lpstr>
      <vt:lpstr>开发web程序，完成用户列表的渲染展示</vt:lpstr>
      <vt:lpstr>PowerPoint 演示文稿</vt:lpstr>
      <vt:lpstr>PowerPoint 演示文稿</vt:lpstr>
      <vt:lpstr>PowerPoint 演示文稿</vt:lpstr>
      <vt:lpstr>PowerPoint 演示文稿</vt:lpstr>
      <vt:lpstr>三层架构</vt:lpstr>
      <vt:lpstr>三层架构</vt:lpstr>
      <vt:lpstr>三层架构</vt:lpstr>
      <vt:lpstr>拆分前后对比</vt:lpstr>
      <vt:lpstr>PowerPoint 演示文稿</vt:lpstr>
      <vt:lpstr>PowerPoint 演示文稿</vt:lpstr>
      <vt:lpstr>分层解耦</vt:lpstr>
      <vt:lpstr>分层解耦</vt:lpstr>
      <vt:lpstr>分层解耦</vt:lpstr>
      <vt:lpstr>PowerPoint 演示文稿</vt:lpstr>
      <vt:lpstr>PowerPoint 演示文稿</vt:lpstr>
      <vt:lpstr>IOC &amp; DI入门</vt:lpstr>
      <vt:lpstr>IOC &amp; DI入门</vt:lpstr>
      <vt:lpstr>PowerPoint 演示文稿</vt:lpstr>
      <vt:lpstr>PowerPoint 演示文稿</vt:lpstr>
      <vt:lpstr>IOC详解</vt:lpstr>
      <vt:lpstr>IOC详解</vt:lpstr>
      <vt:lpstr>PowerPoint 演示文稿</vt:lpstr>
      <vt:lpstr>PowerPoint 演示文稿</vt:lpstr>
      <vt:lpstr>DI详解</vt:lpstr>
      <vt:lpstr>DI详解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Seven</dc:creator>
  <cp:lastModifiedBy>M8242</cp:lastModifiedBy>
  <cp:revision>346</cp:revision>
  <cp:lastPrinted>2022-05-29T16:00:00Z</cp:lastPrinted>
  <dcterms:created xsi:type="dcterms:W3CDTF">2022-05-29T16:00:00Z</dcterms:created>
  <dcterms:modified xsi:type="dcterms:W3CDTF">2024-10-30T09:25:22Z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1f6b6247-00f9-4185-bb3e-6a09396f8e3b</vt:lpwstr>
  </property>
</Properties>
</file>